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741" r:id="rId3"/>
    <p:sldId id="2815" r:id="rId4"/>
    <p:sldId id="2816" r:id="rId5"/>
    <p:sldId id="2817" r:id="rId6"/>
    <p:sldId id="2745" r:id="rId7"/>
    <p:sldId id="2772" r:id="rId8"/>
    <p:sldId id="2773" r:id="rId9"/>
    <p:sldId id="2750" r:id="rId10"/>
    <p:sldId id="2775" r:id="rId11"/>
    <p:sldId id="2776" r:id="rId12"/>
    <p:sldId id="2769" r:id="rId13"/>
    <p:sldId id="2774" r:id="rId14"/>
    <p:sldId id="2770" r:id="rId15"/>
    <p:sldId id="2659" r:id="rId16"/>
    <p:sldId id="2790" r:id="rId17"/>
    <p:sldId id="2797" r:id="rId18"/>
    <p:sldId id="2798" r:id="rId19"/>
    <p:sldId id="2799" r:id="rId20"/>
    <p:sldId id="2794" r:id="rId21"/>
    <p:sldId id="2800" r:id="rId22"/>
    <p:sldId id="2822" r:id="rId23"/>
    <p:sldId id="2801" r:id="rId24"/>
    <p:sldId id="2818" r:id="rId25"/>
    <p:sldId id="2820" r:id="rId26"/>
    <p:sldId id="2821" r:id="rId27"/>
    <p:sldId id="364" r:id="rId28"/>
    <p:sldId id="328" r:id="rId29"/>
    <p:sldId id="2946" r:id="rId30"/>
    <p:sldId id="3191" r:id="rId31"/>
    <p:sldId id="3192" r:id="rId32"/>
    <p:sldId id="3193" r:id="rId33"/>
    <p:sldId id="3194" r:id="rId34"/>
    <p:sldId id="3195" r:id="rId35"/>
    <p:sldId id="3198" r:id="rId36"/>
    <p:sldId id="3200" r:id="rId37"/>
    <p:sldId id="3196" r:id="rId38"/>
    <p:sldId id="2803" r:id="rId39"/>
    <p:sldId id="2804" r:id="rId40"/>
    <p:sldId id="2805" r:id="rId41"/>
    <p:sldId id="2807" r:id="rId42"/>
    <p:sldId id="2814" r:id="rId43"/>
    <p:sldId id="3201" r:id="rId44"/>
    <p:sldId id="3204" r:id="rId45"/>
    <p:sldId id="3205" r:id="rId46"/>
    <p:sldId id="3202" r:id="rId47"/>
    <p:sldId id="3203" r:id="rId48"/>
    <p:sldId id="3206" r:id="rId49"/>
    <p:sldId id="2791" r:id="rId50"/>
    <p:sldId id="279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1"/>
    <p:restoredTop sz="62619"/>
  </p:normalViewPr>
  <p:slideViewPr>
    <p:cSldViewPr snapToGrid="0">
      <p:cViewPr varScale="1">
        <p:scale>
          <a:sx n="77" d="100"/>
          <a:sy n="77" d="100"/>
        </p:scale>
        <p:origin x="1240" y="192"/>
      </p:cViewPr>
      <p:guideLst/>
    </p:cSldViewPr>
  </p:slideViewPr>
  <p:outlineViewPr>
    <p:cViewPr>
      <p:scale>
        <a:sx n="33" d="100"/>
        <a:sy n="33" d="100"/>
      </p:scale>
      <p:origin x="0" y="-3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93490-D71E-9144-BFCD-76F2F0DF1992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881E-A2E6-D14A-8A2D-A88E6D716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3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BF90B-DB31-4BE0-B107-CF2B5629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6341EC-0CB6-2E28-5C36-1DB91E0C3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C193-50AA-64B5-CFDC-7D27942A9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start with a brief </a:t>
            </a:r>
            <a:r>
              <a:rPr lang="en-US" dirty="0" err="1"/>
              <a:t>introdcuction</a:t>
            </a:r>
            <a:r>
              <a:rPr lang="en-US" dirty="0"/>
              <a:t> to dengue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4ABB7-28C7-7F3F-CDB3-D94838513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1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CBA8-158E-B632-D6F1-7A02F316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EC5E3-03A5-C20B-F5BD-8E177143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DB14C1-4A8D-3964-6823-1AEA2C0C6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Dengue is an arbovirus disease caused by one of four known serotypes of dengue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flavivirus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(DENV-1, -2,-3,-4).</a:t>
            </a:r>
          </a:p>
          <a:p>
            <a:r>
              <a:rPr lang="en-US" dirty="0">
                <a:solidFill>
                  <a:schemeClr val="bg1"/>
                </a:solidFill>
              </a:rPr>
              <a:t>DENV is vectored by mosquitoes in the genus </a:t>
            </a:r>
            <a:r>
              <a:rPr lang="en-US" i="1" dirty="0">
                <a:solidFill>
                  <a:schemeClr val="bg1"/>
                </a:solidFill>
              </a:rPr>
              <a:t>Aedes.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C1827-FC88-D296-3E61-58B620C70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9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0C99-89EA-0FA0-CB6E-917330DD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6A24A9-DF5E-7FE3-97C2-06ABB03D5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04C35-A14F-2FC5-28AE-9E6E27199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40% of the word’s population resides in dengue-endemic regions, though historically the burden has been highest in Southeast Asia.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FFAA5-22B3-F799-1CF5-60EF59321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29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740C4-4DAE-535D-3F4A-B940AEB04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0AFDB8-7A5C-D047-9BD4-7AC03B94F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22470-D0F3-C249-4108-81663A539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Most (70+%) of dengue cases are asymptomatic, but a small proportion develop into dengue hemorrhagic fever (DHF) or dengue shock syndrome (DSS).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FA38-561C-E105-CBC5-2B78A88DB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72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51E21-7336-7652-2348-AECAB130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1FBF4-6A16-6D90-53F2-48733630E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FD015-B323-20A8-2F5A-D73843ACB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Most severe cases occur in secondary infections resulting from </a:t>
            </a:r>
            <a:r>
              <a:rPr lang="en-US" b="1" dirty="0">
                <a:solidFill>
                  <a:srgbClr val="C00000"/>
                </a:solidFill>
              </a:rPr>
              <a:t>antibody-dependent enhancement (ADE)</a:t>
            </a:r>
            <a:r>
              <a:rPr lang="en-US" dirty="0">
                <a:solidFill>
                  <a:schemeClr val="bg1"/>
                </a:solidFill>
              </a:rPr>
              <a:t>, a phenomenon whereby pre-existing immunity to a single serotype facilitates infection by a subsequent serotype.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5A263-B826-15FC-575E-4BB545280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6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76109-DDC9-0D2C-7BDE-551C85848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FD889-89DA-1737-9AD6-A443E67E2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E4DAB9-296A-A430-6CD3-98E8CF5D4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TAK-003 was tested in 28 locations distributed in: Brazil, Colombia, Dom Rep, Nicaragua, Panama, Philippines, Sri Lanka, Thailand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8D6C9-64EA-38C2-19DF-992AB23E7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8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97306-FE06-3C5E-B999-06E1DBCC2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4FD9E-53ED-EFBB-0FEA-D24C210C4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4FA1D-D0F3-B92B-0DB1-C5FDBA2C4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TAK-003 was tested in 28 locations distributed in: Brazil, Colombia, Dom Rep, Nicaragua, Panama, Philippines, Sri Lanka, Thailand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4237B-6E41-F5C4-92E4-09F094421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47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8C91-23AE-3084-CC20-2736F853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9293F-EEB3-AE03-F502-B4EEB6025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E166A-0F06-5013-F084-BEC0616EA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TAK-003 was tested in 28 locations distributed in: Brazil, Colombia, Dom Rep, Nicaragua, Panama, Philippines, Sri Lanka, Thailand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383E0-2B7B-4B0E-0DBE-143CE6D21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53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7C13C-9993-3B03-38AC-8AA8F0C4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666E2-210D-8D13-A405-D5D46515E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B010F-D598-98D4-92E5-DEA13488C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TAK-003 was tested in 28 locations distributed in: Brazil, Colombia, Dom Rep, Nicaragua, Panama, Philippines, Sri Lanka, Thailand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B836A-7997-1E21-350A-664872312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46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99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42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DB5E-85BD-9C6D-F819-5A834E83B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C50EE-19C7-3EA2-58CE-67EAE9270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D5C4B-4F21-C90E-B6B5-553B1DE5E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E9458-2CB0-E0AB-15BE-95DC7D986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9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48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8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5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8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13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2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3B72D-AA80-F20D-05D0-3561AAB5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B83B5-79F8-422E-9975-72520DDB2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81B72-222D-B558-319F-DDEB60950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C83D-DC8D-942C-6026-1582407DA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9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3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Flaviviruses</a:t>
            </a:r>
            <a:r>
              <a:rPr lang="en-US" dirty="0"/>
              <a:t> are among</a:t>
            </a:r>
            <a:r>
              <a:rPr lang="en-US" baseline="0" dirty="0"/>
              <a:t> themselves diverse. They group by transmission, tick-borne, mosquito-borne, no –known vector, or insect specific (meaning they are transmitted between insects). They have a wide range of clinical manifestations such as hemorrhagic fever, encephalitis, paralysis, chronic </a:t>
            </a:r>
            <a:r>
              <a:rPr lang="en-US" baseline="0" dirty="0" err="1"/>
              <a:t>arthraligia</a:t>
            </a:r>
            <a:r>
              <a:rPr lang="en-US" baseline="0" dirty="0"/>
              <a:t> and more recently ZIKV has been shown to cause birth defects such as microcephaly. Importantly, most </a:t>
            </a:r>
            <a:r>
              <a:rPr lang="en-US" baseline="0" dirty="0" err="1"/>
              <a:t>flaviviruses</a:t>
            </a:r>
            <a:r>
              <a:rPr lang="en-US" baseline="0" dirty="0"/>
              <a:t>, are zoonotic and emerged into the human population from wildlife cycles the best example of which is Dengue virus.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A0684-7118-478F-956C-6872D3E84D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41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7975-C5C2-D792-F948-74A78216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54DA0-F4F8-ABE5-D94F-C8779CC9E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237C-41D9-0A42-648E-DDCAF2EA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46DE6-2965-FE39-7EC4-AFC3093B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EADB-332E-63CD-742A-0040E1E9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D2F7-F9F2-A394-E71B-A5E47A8A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C8522-BF61-2589-5926-520BC7C77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E0C4B-C824-4BA3-CEA8-854FBA52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4C416-0586-2ED9-FA64-76AEB043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55AE-0617-D843-1208-E45F26C6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7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266E4-860D-8E94-2247-54AA7BF5F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C6016-F218-1E65-F29B-8C570C855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2D25A-6AB2-542C-B7E1-8E9CD9F0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CEFD6-93A4-B338-E34F-651007A6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BA0A-9125-5871-02D7-9D97DE88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0BA6-66F8-3B6F-0D80-9F3083A8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16FE5-4B37-898A-A0C6-AF702808D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D8D7-8C14-1DB9-4D0C-9361FD6F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7898F-219D-7B0A-EE64-8EA07AEA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E70CB-EFF2-036E-6727-0A9B07B5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44213-B35F-CE84-75DF-45EEE7B2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2AA48-AC25-DC0A-9E51-0E0719CCE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8CD29-6E40-90E2-17A0-ECFE6B2E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D5716-EC1D-8148-CA88-9433E2326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B18F-E2EF-AA0B-07F4-C27F8D2B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BFF1-D9EC-66EB-2F90-D45FA25E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6533F-D874-2681-3BA6-C9BA44C7B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2C4B8-8275-E66D-81DB-0AA8AF6E9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71C11-62A2-FDEF-76DF-1EC4703B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CF81-6E8E-F189-A780-7212542D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178D0-3542-2DB4-49D0-DC265B8A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0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96F8-417D-8376-C390-F14AF50A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69F57-E64E-BB0C-C3D6-A5C20590F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5A05F-17AF-C037-C7D4-1FEAC8EFB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3F579-4BD6-3DB6-5594-A0E39D727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5822D-6D6A-B741-3BA2-4C978B143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CD09C-E25F-1926-27B2-D9A14DE7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FC3E7-C832-F137-BE28-D454117F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DBF50-F783-AEAC-2602-FF5374AF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5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1691-2587-00F1-B989-5BEC3D18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7DA49-546B-46C0-5E30-4C477283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55CF6-4989-AC71-7969-B3345790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938BF-FEEA-4A4A-5558-43D34812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56138-FFFC-C901-6E7B-9811702B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8B37B-2CE5-092E-678F-93116DE9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05588-F455-38C5-9B26-9305074C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84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EE92-E7FC-490D-C21C-10704ACD7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5AA23-3C50-3FD6-242D-80BC3EF42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BE951-6ECE-F7CD-6B9B-536D426DD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2ACCD-E9F7-B4DE-2B2B-02DC1040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8401B-67F7-3594-539C-A339BE4E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33D26-8BBD-0CC2-C2BB-34B24011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6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87F7-8288-5F26-31A4-A9E333ED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52405-4157-66F7-C21C-0655D89E3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7A482-D5C0-66A9-BD80-D459EA8F8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92F66-E4DD-3F60-FBB6-60A8AB80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8C077-84F5-731F-5A7E-ED024F33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5C966-5E54-E850-1260-F3EFED0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2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6361A-DC57-14D9-9F4D-A6BA1B38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AACC9-3716-D259-ECFB-D9DFD5260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E3C7E-8724-6B7D-585D-CFD2CA43C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835D8-3D2D-E64C-90A0-5138D6BAE76C}" type="datetimeFigureOut">
              <a:rPr lang="en-US" smtClean="0"/>
              <a:t>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3A379-49F2-FBC2-FD96-6520560BD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21762-88FB-E778-6C37-996FC7B42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9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F3ADE4-63EF-B36E-7167-5DD5BE6B03F1}"/>
              </a:ext>
            </a:extLst>
          </p:cNvPr>
          <p:cNvSpPr txBox="1">
            <a:spLocks/>
          </p:cNvSpPr>
          <p:nvPr/>
        </p:nvSpPr>
        <p:spPr>
          <a:xfrm>
            <a:off x="320260" y="1489868"/>
            <a:ext cx="117202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Introduction to Vector-Borne Diseases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CE491FF-F086-A86F-F0F1-62DD31132A4C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UChicago Center in Paris</a:t>
            </a:r>
          </a:p>
          <a:p>
            <a:r>
              <a:rPr lang="en-US" dirty="0"/>
              <a:t>Paris, France</a:t>
            </a:r>
          </a:p>
          <a:p>
            <a:r>
              <a:rPr lang="en-US" dirty="0"/>
              <a:t>January 2025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D5809-3979-98F1-9C58-517334B4C70D}"/>
              </a:ext>
            </a:extLst>
          </p:cNvPr>
          <p:cNvSpPr txBox="1">
            <a:spLocks/>
          </p:cNvSpPr>
          <p:nvPr/>
        </p:nvSpPr>
        <p:spPr>
          <a:xfrm>
            <a:off x="141515" y="384313"/>
            <a:ext cx="10515600" cy="839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BIOS27815: Infectious </a:t>
            </a:r>
            <a:r>
              <a:rPr lang="en-US" sz="1800" b="1" kern="0" dirty="0"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0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987B939-E8AF-BEAA-ED19-DA53CA2B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t="49470" r="7434" b="4087"/>
          <a:stretch/>
        </p:blipFill>
        <p:spPr bwMode="auto">
          <a:xfrm>
            <a:off x="76030" y="3767247"/>
            <a:ext cx="4848047" cy="24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B644265-BC26-3447-8441-C18F8509C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r="7433" b="49470"/>
          <a:stretch/>
        </p:blipFill>
        <p:spPr bwMode="auto">
          <a:xfrm>
            <a:off x="10868" y="1254686"/>
            <a:ext cx="4715774" cy="27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32C5D8-3FDF-B7E8-B2EF-E7DD92767217}"/>
              </a:ext>
            </a:extLst>
          </p:cNvPr>
          <p:cNvSpPr txBox="1">
            <a:spLocks/>
          </p:cNvSpPr>
          <p:nvPr/>
        </p:nvSpPr>
        <p:spPr>
          <a:xfrm>
            <a:off x="62133" y="3822866"/>
            <a:ext cx="4861944" cy="3386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vivax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44CB2E-6BEF-CD61-09D0-507B72764961}"/>
              </a:ext>
            </a:extLst>
          </p:cNvPr>
          <p:cNvSpPr txBox="1">
            <a:spLocks/>
          </p:cNvSpPr>
          <p:nvPr/>
        </p:nvSpPr>
        <p:spPr>
          <a:xfrm>
            <a:off x="10870" y="1248063"/>
            <a:ext cx="4715772" cy="3386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falciparum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40821-759C-B676-0E27-011398151F9D}"/>
              </a:ext>
            </a:extLst>
          </p:cNvPr>
          <p:cNvSpPr/>
          <p:nvPr/>
        </p:nvSpPr>
        <p:spPr>
          <a:xfrm>
            <a:off x="76030" y="1394575"/>
            <a:ext cx="245389" cy="33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A30EE-655C-A8E4-6BF1-34B33A3BF3E3}"/>
              </a:ext>
            </a:extLst>
          </p:cNvPr>
          <p:cNvSpPr txBox="1"/>
          <p:nvPr/>
        </p:nvSpPr>
        <p:spPr>
          <a:xfrm>
            <a:off x="2208361" y="0"/>
            <a:ext cx="998363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DDCAF189-C1FF-DB94-F69B-7F0AEA9D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6" y="1394575"/>
            <a:ext cx="6349860" cy="50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26FA-7C47-7450-E9A2-F82A30BF90DE}"/>
              </a:ext>
            </a:extLst>
          </p:cNvPr>
          <p:cNvSpPr txBox="1"/>
          <p:nvPr/>
        </p:nvSpPr>
        <p:spPr>
          <a:xfrm>
            <a:off x="0" y="6494301"/>
            <a:ext cx="414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Guerra et al. 2006. </a:t>
            </a:r>
            <a:r>
              <a:rPr lang="en-US" i="1" dirty="0">
                <a:cs typeface="Franklin Gothic Medium"/>
              </a:rPr>
              <a:t>Trends in Parasitology</a:t>
            </a:r>
          </a:p>
        </p:txBody>
      </p:sp>
    </p:spTree>
    <p:extLst>
      <p:ext uri="{BB962C8B-B14F-4D97-AF65-F5344CB8AC3E}">
        <p14:creationId xmlns:p14="http://schemas.microsoft.com/office/powerpoint/2010/main" val="229191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987B939-E8AF-BEAA-ED19-DA53CA2B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t="49470" r="7434" b="4087"/>
          <a:stretch/>
        </p:blipFill>
        <p:spPr bwMode="auto">
          <a:xfrm>
            <a:off x="76030" y="3767247"/>
            <a:ext cx="4848047" cy="24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B644265-BC26-3447-8441-C18F8509C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r="7433" b="49470"/>
          <a:stretch/>
        </p:blipFill>
        <p:spPr bwMode="auto">
          <a:xfrm>
            <a:off x="10868" y="1254686"/>
            <a:ext cx="4715774" cy="27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32C5D8-3FDF-B7E8-B2EF-E7DD92767217}"/>
              </a:ext>
            </a:extLst>
          </p:cNvPr>
          <p:cNvSpPr txBox="1">
            <a:spLocks/>
          </p:cNvSpPr>
          <p:nvPr/>
        </p:nvSpPr>
        <p:spPr>
          <a:xfrm>
            <a:off x="62133" y="3822866"/>
            <a:ext cx="4861944" cy="3386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vivax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44CB2E-6BEF-CD61-09D0-507B72764961}"/>
              </a:ext>
            </a:extLst>
          </p:cNvPr>
          <p:cNvSpPr txBox="1">
            <a:spLocks/>
          </p:cNvSpPr>
          <p:nvPr/>
        </p:nvSpPr>
        <p:spPr>
          <a:xfrm>
            <a:off x="10870" y="1248063"/>
            <a:ext cx="4715772" cy="3386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falciparum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40821-759C-B676-0E27-011398151F9D}"/>
              </a:ext>
            </a:extLst>
          </p:cNvPr>
          <p:cNvSpPr/>
          <p:nvPr/>
        </p:nvSpPr>
        <p:spPr>
          <a:xfrm>
            <a:off x="76030" y="1394575"/>
            <a:ext cx="245389" cy="33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A30EE-655C-A8E4-6BF1-34B33A3BF3E3}"/>
              </a:ext>
            </a:extLst>
          </p:cNvPr>
          <p:cNvSpPr txBox="1"/>
          <p:nvPr/>
        </p:nvSpPr>
        <p:spPr>
          <a:xfrm>
            <a:off x="2208361" y="0"/>
            <a:ext cx="998363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DDCAF189-C1FF-DB94-F69B-7F0AEA9D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6" y="1394575"/>
            <a:ext cx="6349860" cy="50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26FA-7C47-7450-E9A2-F82A30BF90DE}"/>
              </a:ext>
            </a:extLst>
          </p:cNvPr>
          <p:cNvSpPr txBox="1"/>
          <p:nvPr/>
        </p:nvSpPr>
        <p:spPr>
          <a:xfrm>
            <a:off x="0" y="6494301"/>
            <a:ext cx="414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Guerra et al. 2006. </a:t>
            </a:r>
            <a:r>
              <a:rPr lang="en-US" i="1" dirty="0">
                <a:cs typeface="Franklin Gothic Medium"/>
              </a:rPr>
              <a:t>Trends in Parasitology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D771B-8E8B-6E1E-936C-57B53C59E407}"/>
              </a:ext>
            </a:extLst>
          </p:cNvPr>
          <p:cNvSpPr txBox="1"/>
          <p:nvPr/>
        </p:nvSpPr>
        <p:spPr>
          <a:xfrm>
            <a:off x="2612750" y="5386665"/>
            <a:ext cx="4607349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Plasmodium</a:t>
            </a:r>
            <a:r>
              <a:rPr lang="en-US" sz="2200" b="1" i="1" dirty="0">
                <a:solidFill>
                  <a:srgbClr val="000000"/>
                </a:solidFill>
              </a:rPr>
              <a:t> parasites time RBC bursting such that they are at peak blood stage circulation when mosquito vectors are feeding at dusk!</a:t>
            </a:r>
            <a:endParaRPr lang="en-US" sz="2200" b="1" i="1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83EA41-692F-94F1-A165-E0021599DC89}"/>
              </a:ext>
            </a:extLst>
          </p:cNvPr>
          <p:cNvCxnSpPr>
            <a:cxnSpLocks/>
          </p:cNvCxnSpPr>
          <p:nvPr/>
        </p:nvCxnSpPr>
        <p:spPr>
          <a:xfrm flipV="1">
            <a:off x="6937718" y="5747451"/>
            <a:ext cx="664444" cy="34505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pic>
        <p:nvPicPr>
          <p:cNvPr id="27656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FB010121-16C3-F8A3-5853-56B14C533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3931"/>
          <a:stretch/>
        </p:blipFill>
        <p:spPr bwMode="auto">
          <a:xfrm>
            <a:off x="1226144" y="1849511"/>
            <a:ext cx="10369196" cy="484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92354-FF00-4194-56E6-19EA6065F0C5}"/>
              </a:ext>
            </a:extLst>
          </p:cNvPr>
          <p:cNvSpPr txBox="1"/>
          <p:nvPr/>
        </p:nvSpPr>
        <p:spPr>
          <a:xfrm>
            <a:off x="9161252" y="6453294"/>
            <a:ext cx="2971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Kiszewksi</a:t>
            </a:r>
            <a:r>
              <a:rPr lang="en-US" dirty="0">
                <a:cs typeface="Franklin Gothic Medium"/>
              </a:rPr>
              <a:t> et al. 2004. </a:t>
            </a:r>
            <a:r>
              <a:rPr lang="en-US" i="1" dirty="0">
                <a:cs typeface="Franklin Gothic Medium"/>
              </a:rPr>
              <a:t>ASTMH.</a:t>
            </a:r>
          </a:p>
        </p:txBody>
      </p:sp>
      <p:pic>
        <p:nvPicPr>
          <p:cNvPr id="7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8EB5671B-F84D-704D-177F-9A8EAF09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67956" r="6495"/>
          <a:stretch/>
        </p:blipFill>
        <p:spPr bwMode="auto">
          <a:xfrm>
            <a:off x="24271" y="5693435"/>
            <a:ext cx="4593772" cy="116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CA75D-5F6E-0A32-669B-D9BA14A70A6D}"/>
              </a:ext>
            </a:extLst>
          </p:cNvPr>
          <p:cNvSpPr txBox="1"/>
          <p:nvPr/>
        </p:nvSpPr>
        <p:spPr>
          <a:xfrm>
            <a:off x="2208361" y="0"/>
            <a:ext cx="9983639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&gt;400 global species of </a:t>
            </a:r>
            <a:r>
              <a:rPr lang="en-US" sz="2200" b="1" i="1" dirty="0">
                <a:solidFill>
                  <a:srgbClr val="C00000"/>
                </a:solidFill>
              </a:rPr>
              <a:t>Anopheles </a:t>
            </a:r>
            <a:r>
              <a:rPr lang="en-US" sz="2200" b="1" dirty="0">
                <a:solidFill>
                  <a:srgbClr val="C00000"/>
                </a:solidFill>
              </a:rPr>
              <a:t>mosquito</a:t>
            </a:r>
            <a:r>
              <a:rPr lang="en-US" sz="2200" dirty="0">
                <a:solidFill>
                  <a:srgbClr val="000000"/>
                </a:solidFill>
              </a:rPr>
              <a:t>, &gt;100 that can transmit human malaria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effectLst/>
              </a:rPr>
              <a:t>~30-40 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Anopheles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spp</a:t>
            </a:r>
            <a:r>
              <a:rPr lang="en-US" sz="2200" dirty="0">
                <a:solidFill>
                  <a:srgbClr val="000000"/>
                </a:solidFill>
              </a:rPr>
              <a:t>.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most commonly implicated in </a:t>
            </a:r>
            <a:r>
              <a:rPr lang="en-US" sz="2200" dirty="0">
                <a:solidFill>
                  <a:srgbClr val="000000"/>
                </a:solidFill>
              </a:rPr>
              <a:t>human malaria transmission!</a:t>
            </a:r>
            <a:endParaRPr lang="en-US" sz="2200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1748" name="Picture 4" descr="Anopheles gambiae - Entomology Today">
            <a:extLst>
              <a:ext uri="{FF2B5EF4-FFF2-40B4-BE49-F238E27FC236}">
                <a16:creationId xmlns:a16="http://schemas.microsoft.com/office/drawing/2014/main" id="{7274F013-9CBB-B12F-A385-E83237DE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" y="4005285"/>
            <a:ext cx="2298405" cy="15214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3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pic>
        <p:nvPicPr>
          <p:cNvPr id="27656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FB010121-16C3-F8A3-5853-56B14C533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3931"/>
          <a:stretch/>
        </p:blipFill>
        <p:spPr bwMode="auto">
          <a:xfrm>
            <a:off x="1226144" y="1849511"/>
            <a:ext cx="10369196" cy="484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92354-FF00-4194-56E6-19EA6065F0C5}"/>
              </a:ext>
            </a:extLst>
          </p:cNvPr>
          <p:cNvSpPr txBox="1"/>
          <p:nvPr/>
        </p:nvSpPr>
        <p:spPr>
          <a:xfrm>
            <a:off x="9161252" y="6453294"/>
            <a:ext cx="2971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Kiszewksi</a:t>
            </a:r>
            <a:r>
              <a:rPr lang="en-US" dirty="0">
                <a:cs typeface="Franklin Gothic Medium"/>
              </a:rPr>
              <a:t> et al. 2004. </a:t>
            </a:r>
            <a:r>
              <a:rPr lang="en-US" i="1" dirty="0">
                <a:cs typeface="Franklin Gothic Medium"/>
              </a:rPr>
              <a:t>ASTMH.</a:t>
            </a:r>
          </a:p>
        </p:txBody>
      </p:sp>
      <p:pic>
        <p:nvPicPr>
          <p:cNvPr id="7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8EB5671B-F84D-704D-177F-9A8EAF09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67956" r="6495"/>
          <a:stretch/>
        </p:blipFill>
        <p:spPr bwMode="auto">
          <a:xfrm>
            <a:off x="24271" y="5693435"/>
            <a:ext cx="4593772" cy="116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CA75D-5F6E-0A32-669B-D9BA14A70A6D}"/>
              </a:ext>
            </a:extLst>
          </p:cNvPr>
          <p:cNvSpPr txBox="1"/>
          <p:nvPr/>
        </p:nvSpPr>
        <p:spPr>
          <a:xfrm>
            <a:off x="2208361" y="0"/>
            <a:ext cx="9983639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&gt;400 global species of </a:t>
            </a:r>
            <a:r>
              <a:rPr lang="en-US" sz="2200" b="1" i="1" dirty="0">
                <a:solidFill>
                  <a:srgbClr val="C00000"/>
                </a:solidFill>
              </a:rPr>
              <a:t>Anopheles </a:t>
            </a:r>
            <a:r>
              <a:rPr lang="en-US" sz="2200" b="1" dirty="0">
                <a:solidFill>
                  <a:srgbClr val="C00000"/>
                </a:solidFill>
              </a:rPr>
              <a:t>mosquito</a:t>
            </a:r>
            <a:r>
              <a:rPr lang="en-US" sz="2200" dirty="0">
                <a:solidFill>
                  <a:srgbClr val="000000"/>
                </a:solidFill>
              </a:rPr>
              <a:t>, &gt;100 that can transmit human malaria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effectLst/>
              </a:rPr>
              <a:t>~30-40 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Anopheles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spp</a:t>
            </a:r>
            <a:r>
              <a:rPr lang="en-US" sz="2200" dirty="0">
                <a:solidFill>
                  <a:srgbClr val="000000"/>
                </a:solidFill>
              </a:rPr>
              <a:t>.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most commonly implicated in </a:t>
            </a:r>
            <a:r>
              <a:rPr lang="en-US" sz="2200" dirty="0">
                <a:solidFill>
                  <a:srgbClr val="000000"/>
                </a:solidFill>
              </a:rPr>
              <a:t>human malaria transmission!</a:t>
            </a:r>
            <a:endParaRPr lang="en-US" sz="2200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1748" name="Picture 4" descr="Anopheles gambiae - Entomology Today">
            <a:extLst>
              <a:ext uri="{FF2B5EF4-FFF2-40B4-BE49-F238E27FC236}">
                <a16:creationId xmlns:a16="http://schemas.microsoft.com/office/drawing/2014/main" id="{7274F013-9CBB-B12F-A385-E83237DE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" y="4005285"/>
            <a:ext cx="2298405" cy="15214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F1722-2C18-030E-31B2-D9554ED8E2FF}"/>
              </a:ext>
            </a:extLst>
          </p:cNvPr>
          <p:cNvSpPr txBox="1"/>
          <p:nvPr/>
        </p:nvSpPr>
        <p:spPr>
          <a:xfrm>
            <a:off x="47979" y="3235844"/>
            <a:ext cx="516237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Only female mosquitoes feed on blood!</a:t>
            </a:r>
          </a:p>
          <a:p>
            <a:r>
              <a:rPr lang="en-US" sz="2200" b="1" i="0" dirty="0">
                <a:solidFill>
                  <a:srgbClr val="000000"/>
                </a:solidFill>
                <a:effectLst/>
              </a:rPr>
              <a:t>Male mosquitoes feed on plant nectar.</a:t>
            </a:r>
          </a:p>
        </p:txBody>
      </p:sp>
    </p:spTree>
    <p:extLst>
      <p:ext uri="{BB962C8B-B14F-4D97-AF65-F5344CB8AC3E}">
        <p14:creationId xmlns:p14="http://schemas.microsoft.com/office/powerpoint/2010/main" val="3724895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Previous prevalence of malaria world map">
            <a:extLst>
              <a:ext uri="{FF2B5EF4-FFF2-40B4-BE49-F238E27FC236}">
                <a16:creationId xmlns:a16="http://schemas.microsoft.com/office/drawing/2014/main" id="{36A7F370-41B2-CDDB-4CC1-37DDE82505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1" b="6421"/>
          <a:stretch/>
        </p:blipFill>
        <p:spPr bwMode="auto">
          <a:xfrm>
            <a:off x="310350" y="1656273"/>
            <a:ext cx="11081288" cy="41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B195A9-1F31-BCCD-0557-C956F1CDAD05}"/>
              </a:ext>
            </a:extLst>
          </p:cNvPr>
          <p:cNvSpPr txBox="1">
            <a:spLocks/>
          </p:cNvSpPr>
          <p:nvPr/>
        </p:nvSpPr>
        <p:spPr>
          <a:xfrm>
            <a:off x="1870323" y="142534"/>
            <a:ext cx="8212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has been eliminated from many regions where it was previously endemic, including the US.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868FB-67C4-661A-BBD8-82EC18D42945}"/>
              </a:ext>
            </a:extLst>
          </p:cNvPr>
          <p:cNvSpPr txBox="1"/>
          <p:nvPr/>
        </p:nvSpPr>
        <p:spPr>
          <a:xfrm>
            <a:off x="1052423" y="5784294"/>
            <a:ext cx="954081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0" i="0" dirty="0">
                <a:solidFill>
                  <a:srgbClr val="000000"/>
                </a:solidFill>
                <a:effectLst/>
              </a:rPr>
              <a:t>Still one of the leading causes of child mortality globally – responsible for about half a million childhood deaths a year, 80% in Africa.</a:t>
            </a:r>
            <a:endParaRPr lang="en-US" sz="2600" i="1" dirty="0"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CBA6E-5E3E-8B8E-F3B5-BACDD4E9BA23}"/>
              </a:ext>
            </a:extLst>
          </p:cNvPr>
          <p:cNvSpPr txBox="1"/>
          <p:nvPr/>
        </p:nvSpPr>
        <p:spPr>
          <a:xfrm>
            <a:off x="10082670" y="6504316"/>
            <a:ext cx="21093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OurWorldinData.org</a:t>
            </a:r>
            <a:endParaRPr lang="en-US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313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1C40F6-6934-1624-1914-C0E3BC5BD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9871" y="1224679"/>
            <a:ext cx="2436133" cy="4351338"/>
          </a:xfrm>
        </p:spPr>
        <p:txBody>
          <a:bodyPr/>
          <a:lstStyle/>
          <a:p>
            <a:r>
              <a:rPr lang="en-US" dirty="0"/>
              <a:t>Modeled distribution of Duffy-negative human population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370F256-D97F-F379-D7D4-482B858CA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0"/>
          <a:stretch/>
        </p:blipFill>
        <p:spPr bwMode="auto">
          <a:xfrm>
            <a:off x="5807801" y="3617946"/>
            <a:ext cx="6384199" cy="27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610AAA9-DABB-B7E2-DFD8-4B592F5A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0"/>
          <a:stretch/>
        </p:blipFill>
        <p:spPr bwMode="auto">
          <a:xfrm>
            <a:off x="183" y="3617946"/>
            <a:ext cx="6384199" cy="271514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F4466F-5512-559F-C924-30EB65D011BB}"/>
              </a:ext>
            </a:extLst>
          </p:cNvPr>
          <p:cNvSpPr/>
          <p:nvPr/>
        </p:nvSpPr>
        <p:spPr>
          <a:xfrm>
            <a:off x="-6604" y="3655256"/>
            <a:ext cx="404710" cy="357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29C2D3-E737-0157-8E80-DC5F356E4E91}"/>
              </a:ext>
            </a:extLst>
          </p:cNvPr>
          <p:cNvSpPr/>
          <p:nvPr/>
        </p:nvSpPr>
        <p:spPr>
          <a:xfrm>
            <a:off x="12057" y="3617946"/>
            <a:ext cx="6353664" cy="109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CD02D7-1D44-5749-EF20-F0C1F8D796CD}"/>
              </a:ext>
            </a:extLst>
          </p:cNvPr>
          <p:cNvSpPr/>
          <p:nvPr/>
        </p:nvSpPr>
        <p:spPr>
          <a:xfrm flipH="1">
            <a:off x="-6604" y="3807656"/>
            <a:ext cx="152400" cy="307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A60810-DD11-1C49-0082-479160C0F216}"/>
              </a:ext>
            </a:extLst>
          </p:cNvPr>
          <p:cNvSpPr/>
          <p:nvPr/>
        </p:nvSpPr>
        <p:spPr>
          <a:xfrm flipH="1">
            <a:off x="6231599" y="3400348"/>
            <a:ext cx="152400" cy="307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55C1D8-C374-9507-99E4-77E166AD48A2}"/>
              </a:ext>
            </a:extLst>
          </p:cNvPr>
          <p:cNvSpPr/>
          <p:nvPr/>
        </p:nvSpPr>
        <p:spPr>
          <a:xfrm flipH="1">
            <a:off x="6309738" y="6238517"/>
            <a:ext cx="5882262" cy="15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3D5028-E3BD-CD8D-DD16-5E0DBC204CF6}"/>
              </a:ext>
            </a:extLst>
          </p:cNvPr>
          <p:cNvSpPr/>
          <p:nvPr/>
        </p:nvSpPr>
        <p:spPr>
          <a:xfrm flipH="1">
            <a:off x="12056416" y="3317367"/>
            <a:ext cx="152400" cy="307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D31C2-A995-3230-109A-2E148390FDE2}"/>
              </a:ext>
            </a:extLst>
          </p:cNvPr>
          <p:cNvSpPr txBox="1"/>
          <p:nvPr/>
        </p:nvSpPr>
        <p:spPr>
          <a:xfrm>
            <a:off x="3171217" y="6238518"/>
            <a:ext cx="90207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cs typeface="Franklin Gothic Medium"/>
              </a:rPr>
              <a:t>Guerra et al. 2006. </a:t>
            </a:r>
            <a:r>
              <a:rPr lang="en-US" i="1" dirty="0">
                <a:cs typeface="Franklin Gothic Medium"/>
              </a:rPr>
              <a:t>Trends in Parasitology</a:t>
            </a:r>
          </a:p>
          <a:p>
            <a:pPr algn="r"/>
            <a:r>
              <a:rPr lang="en-US" dirty="0">
                <a:cs typeface="Franklin Gothic Medium"/>
              </a:rPr>
              <a:t>Howes et al 2011. </a:t>
            </a:r>
            <a:r>
              <a:rPr lang="en-US" i="1" dirty="0">
                <a:cs typeface="Franklin Gothic Medium"/>
              </a:rPr>
              <a:t>Nature Communications.</a:t>
            </a:r>
            <a:endParaRPr lang="en-US" dirty="0">
              <a:latin typeface="+mj-lt"/>
              <a:cs typeface="Franklin Gothic Medium"/>
            </a:endParaRPr>
          </a:p>
        </p:txBody>
      </p:sp>
      <p:pic>
        <p:nvPicPr>
          <p:cNvPr id="18" name="Picture 2" descr="Figure 4">
            <a:extLst>
              <a:ext uri="{FF2B5EF4-FFF2-40B4-BE49-F238E27FC236}">
                <a16:creationId xmlns:a16="http://schemas.microsoft.com/office/drawing/2014/main" id="{B2AE7AD5-E61F-02F8-E87B-EB4245B3C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658657" y="961628"/>
            <a:ext cx="6802908" cy="28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9463EE9-412B-273B-6B3F-82CDA9B71396}"/>
              </a:ext>
            </a:extLst>
          </p:cNvPr>
          <p:cNvSpPr/>
          <p:nvPr/>
        </p:nvSpPr>
        <p:spPr>
          <a:xfrm>
            <a:off x="2456302" y="786729"/>
            <a:ext cx="404710" cy="357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02BC3F5-6160-7188-A0EC-82CD1CE4697B}"/>
              </a:ext>
            </a:extLst>
          </p:cNvPr>
          <p:cNvSpPr txBox="1">
            <a:spLocks/>
          </p:cNvSpPr>
          <p:nvPr/>
        </p:nvSpPr>
        <p:spPr>
          <a:xfrm>
            <a:off x="7764518" y="3941314"/>
            <a:ext cx="3359725" cy="370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vivax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7866CEE-3A4C-C47D-5B5E-C2A8BB734CC4}"/>
              </a:ext>
            </a:extLst>
          </p:cNvPr>
          <p:cNvSpPr txBox="1">
            <a:spLocks/>
          </p:cNvSpPr>
          <p:nvPr/>
        </p:nvSpPr>
        <p:spPr>
          <a:xfrm>
            <a:off x="1078805" y="3956554"/>
            <a:ext cx="4150455" cy="357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falciparum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8D4D65-C1CD-D9CC-34C5-C2057521488A}"/>
              </a:ext>
            </a:extLst>
          </p:cNvPr>
          <p:cNvSpPr txBox="1"/>
          <p:nvPr/>
        </p:nvSpPr>
        <p:spPr>
          <a:xfrm>
            <a:off x="123273" y="1018677"/>
            <a:ext cx="21182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cs typeface="Franklin Gothic Medium"/>
              </a:rPr>
              <a:t>Duffy antigen</a:t>
            </a:r>
            <a:endParaRPr lang="en-US" sz="3500" b="1" dirty="0">
              <a:latin typeface="+mj-lt"/>
              <a:cs typeface="Franklin Gothic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A5DB0-BBC8-D587-0F90-91B250C4C3A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9930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u="sng" dirty="0">
                <a:latin typeface="Calibri" panose="020F0502020204030204" pitchFamily="34" charset="0"/>
                <a:cs typeface="Calibri" panose="020F0502020204030204" pitchFamily="34" charset="0"/>
              </a:rPr>
              <a:t>Malaria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has also shaped human DNA.</a:t>
            </a:r>
          </a:p>
        </p:txBody>
      </p:sp>
    </p:spTree>
    <p:extLst>
      <p:ext uri="{BB962C8B-B14F-4D97-AF65-F5344CB8AC3E}">
        <p14:creationId xmlns:p14="http://schemas.microsoft.com/office/powerpoint/2010/main" val="135021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-11682"/>
            <a:ext cx="8720408" cy="122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Challenges to malaria elimination?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F4E6F1-7DCC-D60C-52BD-6DB1CCD41700}"/>
              </a:ext>
            </a:extLst>
          </p:cNvPr>
          <p:cNvSpPr txBox="1">
            <a:spLocks/>
          </p:cNvSpPr>
          <p:nvPr/>
        </p:nvSpPr>
        <p:spPr>
          <a:xfrm>
            <a:off x="337868" y="1293079"/>
            <a:ext cx="10960753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CA8790-5F5D-0D6F-2899-BFAA4B89AEB1}"/>
              </a:ext>
            </a:extLst>
          </p:cNvPr>
          <p:cNvSpPr/>
          <p:nvPr/>
        </p:nvSpPr>
        <p:spPr>
          <a:xfrm>
            <a:off x="337868" y="2123090"/>
            <a:ext cx="9930739" cy="1702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5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-11682"/>
            <a:ext cx="8720408" cy="122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Challenges to malaria elimination?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F4E6F1-7DCC-D60C-52BD-6DB1CCD41700}"/>
              </a:ext>
            </a:extLst>
          </p:cNvPr>
          <p:cNvSpPr txBox="1">
            <a:spLocks/>
          </p:cNvSpPr>
          <p:nvPr/>
        </p:nvSpPr>
        <p:spPr>
          <a:xfrm>
            <a:off x="337868" y="1293079"/>
            <a:ext cx="10960753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CF2728-915A-6D9C-A455-382D83785A42}"/>
              </a:ext>
            </a:extLst>
          </p:cNvPr>
          <p:cNvSpPr/>
          <p:nvPr/>
        </p:nvSpPr>
        <p:spPr>
          <a:xfrm>
            <a:off x="337868" y="2690648"/>
            <a:ext cx="9930739" cy="113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7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-11682"/>
            <a:ext cx="8720408" cy="122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Challenges to malaria elimination?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F4E6F1-7DCC-D60C-52BD-6DB1CCD41700}"/>
              </a:ext>
            </a:extLst>
          </p:cNvPr>
          <p:cNvSpPr txBox="1">
            <a:spLocks/>
          </p:cNvSpPr>
          <p:nvPr/>
        </p:nvSpPr>
        <p:spPr>
          <a:xfrm>
            <a:off x="337868" y="1293079"/>
            <a:ext cx="10960753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3D98DB-E9AC-E887-CA1D-DB7FAF14D623}"/>
              </a:ext>
            </a:extLst>
          </p:cNvPr>
          <p:cNvSpPr/>
          <p:nvPr/>
        </p:nvSpPr>
        <p:spPr>
          <a:xfrm>
            <a:off x="337868" y="3237186"/>
            <a:ext cx="9930739" cy="58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-11682"/>
            <a:ext cx="8720408" cy="122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Challenges to malaria elimination?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F4E6F1-7DCC-D60C-52BD-6DB1CCD41700}"/>
              </a:ext>
            </a:extLst>
          </p:cNvPr>
          <p:cNvSpPr txBox="1">
            <a:spLocks/>
          </p:cNvSpPr>
          <p:nvPr/>
        </p:nvSpPr>
        <p:spPr>
          <a:xfrm>
            <a:off x="337868" y="1293079"/>
            <a:ext cx="10960753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</p:spTree>
    <p:extLst>
      <p:ext uri="{BB962C8B-B14F-4D97-AF65-F5344CB8AC3E}">
        <p14:creationId xmlns:p14="http://schemas.microsoft.com/office/powerpoint/2010/main" val="147916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2CCB-C092-A531-D6F8-8EC523C20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Mechanisms of disease transmission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8D5997-D315-4CAE-877C-C1247916A8C2}"/>
              </a:ext>
            </a:extLst>
          </p:cNvPr>
          <p:cNvSpPr txBox="1">
            <a:spLocks/>
          </p:cNvSpPr>
          <p:nvPr/>
        </p:nvSpPr>
        <p:spPr>
          <a:xfrm>
            <a:off x="76845" y="1199493"/>
            <a:ext cx="12192000" cy="626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diseases – transmitted via exchange of bodily fluids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contact, includes sexually-transmitted pathogens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Smallpox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diseases – transmitted via droplets retained in air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Droplets &lt; 5 microns in diameter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Measles, COVID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HIV,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– transmitted outside host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(e.g. water, food)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Ex: Cholera </a:t>
            </a:r>
            <a:r>
              <a:rPr lang="en-US" i="1" dirty="0">
                <a:cs typeface="Calibri" panose="020F0502020204030204" pitchFamily="34" charset="0"/>
              </a:rPr>
              <a:t>(Vibrio cholerae</a:t>
            </a:r>
            <a:r>
              <a:rPr lang="en-US" dirty="0">
                <a:cs typeface="Calibri" panose="020F0502020204030204" pitchFamily="34" charset="0"/>
              </a:rPr>
              <a:t>)</a:t>
            </a:r>
            <a:r>
              <a:rPr lang="en-US" i="1" dirty="0">
                <a:cs typeface="Calibri" panose="020F0502020204030204" pitchFamily="34" charset="0"/>
              </a:rPr>
              <a:t>,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effectLst/>
              </a:rPr>
              <a:t>Salmonellosis (</a:t>
            </a:r>
            <a:r>
              <a:rPr lang="en-US" i="1" dirty="0">
                <a:cs typeface="Calibri" panose="020F0502020204030204" pitchFamily="34" charset="0"/>
              </a:rPr>
              <a:t>Salmonella </a:t>
            </a:r>
            <a:r>
              <a:rPr lang="en-US" dirty="0">
                <a:cs typeface="Calibri" panose="020F0502020204030204" pitchFamily="34" charset="0"/>
              </a:rPr>
              <a:t>spp. bacteria)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malaria, arboviruses (dengue, yellow fever), sleeping sickness, plague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A37687-DBCD-E9C3-2954-A99495B8F236}"/>
              </a:ext>
            </a:extLst>
          </p:cNvPr>
          <p:cNvSpPr/>
          <p:nvPr/>
        </p:nvSpPr>
        <p:spPr>
          <a:xfrm>
            <a:off x="62332" y="1199493"/>
            <a:ext cx="12115154" cy="5658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37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118045"/>
            <a:ext cx="5423170" cy="122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Malaria vaccines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F4E6F1-7DCC-D60C-52BD-6DB1CCD41700}"/>
              </a:ext>
            </a:extLst>
          </p:cNvPr>
          <p:cNvSpPr txBox="1">
            <a:spLocks/>
          </p:cNvSpPr>
          <p:nvPr/>
        </p:nvSpPr>
        <p:spPr>
          <a:xfrm>
            <a:off x="-292564" y="1261731"/>
            <a:ext cx="6684034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two currently licensed</a:t>
            </a:r>
          </a:p>
          <a:p>
            <a:pPr lvl="1"/>
            <a:r>
              <a:rPr lang="en-US" i="1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Mosquirix</a:t>
            </a:r>
            <a:r>
              <a:rPr lang="en-US" i="1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RTS,S pre-erythrocytic vaccine licensed in 2022</a:t>
            </a:r>
          </a:p>
          <a:p>
            <a:pPr lvl="2"/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at least 3 doses in children &lt;2</a:t>
            </a:r>
          </a:p>
          <a:p>
            <a:pPr lvl="2"/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not eliminate pathogen but reduces severe malaria burden and burden of hospitalization by ~30%</a:t>
            </a:r>
            <a:endParaRPr lang="en-US" i="1" dirty="0">
              <a:solidFill>
                <a:srgbClr val="2021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i="1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R21/Matrix-M </a:t>
            </a:r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pre-erythrocytic vaccine licensed in 2023</a:t>
            </a:r>
          </a:p>
          <a:p>
            <a:pPr lvl="2"/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at least 3 doses in children &lt;2</a:t>
            </a:r>
          </a:p>
          <a:p>
            <a:pPr lvl="2"/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not eliminate pathogen but reduces severe malaria burden and burden of hospitalization by 77%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A vaccine for all occasions: Malaria life-cycle diagram showing how vaccines work">
            <a:extLst>
              <a:ext uri="{FF2B5EF4-FFF2-40B4-BE49-F238E27FC236}">
                <a16:creationId xmlns:a16="http://schemas.microsoft.com/office/drawing/2014/main" id="{99E2FFB5-CD37-11A3-0A63-F47CF4853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470" y="0"/>
            <a:ext cx="576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96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</a:t>
            </a:r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Arboviruses</a:t>
            </a:r>
            <a:r>
              <a:rPr lang="en-US" sz="2600" dirty="0">
                <a:effectLst/>
                <a:cs typeface="Calibri" panose="020F0502020204030204" pitchFamily="34" charset="0"/>
              </a:rPr>
              <a:t>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84575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F2607-4EE5-EE00-AC65-A58872724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C7E7EE-43F4-B28E-6734-3C5A2E65F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</a:t>
            </a:r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Arboviruses</a:t>
            </a:r>
            <a:r>
              <a:rPr lang="en-US" sz="2600" dirty="0">
                <a:effectLst/>
                <a:cs typeface="Calibri" panose="020F0502020204030204" pitchFamily="34" charset="0"/>
              </a:rPr>
              <a:t>”:  Mosquito-borne viruses, including Dengue, Zika, Yellow fever virus, West Nile virus, Chikungunya virus. </a:t>
            </a:r>
            <a:r>
              <a:rPr lang="en-US" sz="2600" b="1" i="1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Arbovirus is not a phylogenetic term!</a:t>
            </a:r>
            <a:r>
              <a:rPr lang="en-US" sz="2600" dirty="0">
                <a:effectLst/>
                <a:cs typeface="Calibri" panose="020F0502020204030204" pitchFamily="34" charset="0"/>
              </a:rPr>
              <a:t>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10BCD-A0ED-BF4D-E6C4-DEC89A3377E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637454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E94A1-1C87-431B-2BFD-227F51FF675D}"/>
              </a:ext>
            </a:extLst>
          </p:cNvPr>
          <p:cNvSpPr txBox="1"/>
          <p:nvPr/>
        </p:nvSpPr>
        <p:spPr>
          <a:xfrm>
            <a:off x="1911361" y="2314427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West Nile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DA94C-3249-5CF5-9C7C-F0903C10A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327" r="2164" b="9759"/>
          <a:stretch/>
        </p:blipFill>
        <p:spPr>
          <a:xfrm>
            <a:off x="3183551" y="618569"/>
            <a:ext cx="6205491" cy="6036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59AE0-1006-44FE-EBD7-54444147CEEF}"/>
              </a:ext>
            </a:extLst>
          </p:cNvPr>
          <p:cNvSpPr txBox="1"/>
          <p:nvPr/>
        </p:nvSpPr>
        <p:spPr>
          <a:xfrm>
            <a:off x="2702270" y="75506"/>
            <a:ext cx="716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Important arbovirus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68D97-097B-4849-F53A-DCFB3A71DD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2823783"/>
            <a:ext cx="807802" cy="58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08BEF-13D8-5E59-0A1A-740E58246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1383303"/>
            <a:ext cx="807802" cy="58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88B7F-2D57-FF6F-C117-BD9EF0D6E7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436" y="2860591"/>
            <a:ext cx="807802" cy="580526"/>
          </a:xfrm>
          <a:prstGeom prst="rect">
            <a:avLst/>
          </a:prstGeom>
        </p:spPr>
      </p:pic>
      <p:pic>
        <p:nvPicPr>
          <p:cNvPr id="10" name="Picture 6" descr="Related image">
            <a:extLst>
              <a:ext uri="{FF2B5EF4-FFF2-40B4-BE49-F238E27FC236}">
                <a16:creationId xmlns:a16="http://schemas.microsoft.com/office/drawing/2014/main" id="{3ECB6681-F78F-894F-6EFC-C69EE906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67" b="89857" l="10000" r="90000">
                        <a14:foregroundMark x1="48370" y1="9189" x2="48370" y2="9189"/>
                        <a14:foregroundMark x1="50978" y1="8473" x2="50978" y2="8473"/>
                        <a14:foregroundMark x1="68370" y1="7279" x2="68370" y2="7279"/>
                        <a14:foregroundMark x1="32500" y1="5967" x2="32500" y2="5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55" y="6060084"/>
            <a:ext cx="676227" cy="6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DE2F22-9FCE-F1E0-DBFC-B78EAA9932B2}"/>
              </a:ext>
            </a:extLst>
          </p:cNvPr>
          <p:cNvSpPr txBox="1"/>
          <p:nvPr/>
        </p:nvSpPr>
        <p:spPr>
          <a:xfrm>
            <a:off x="1911361" y="82188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Dengue virus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B9069-1631-586E-E0E7-EAED89B05EEA}"/>
              </a:ext>
            </a:extLst>
          </p:cNvPr>
          <p:cNvSpPr txBox="1"/>
          <p:nvPr/>
        </p:nvSpPr>
        <p:spPr>
          <a:xfrm>
            <a:off x="1911361" y="3735629"/>
            <a:ext cx="127219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Japanese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encephalitisvirus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DBF00-57C6-B236-9DB0-6B2F7E9760F6}"/>
              </a:ext>
            </a:extLst>
          </p:cNvPr>
          <p:cNvSpPr txBox="1"/>
          <p:nvPr/>
        </p:nvSpPr>
        <p:spPr>
          <a:xfrm>
            <a:off x="1911361" y="5322083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Rift-Valley fever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26BE1-0372-D803-F1F2-44592E4F4BBC}"/>
              </a:ext>
            </a:extLst>
          </p:cNvPr>
          <p:cNvSpPr txBox="1"/>
          <p:nvPr/>
        </p:nvSpPr>
        <p:spPr>
          <a:xfrm>
            <a:off x="9412628" y="81830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Yellow fever virus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0E176-E67D-BD2F-289C-E474EA0534D5}"/>
              </a:ext>
            </a:extLst>
          </p:cNvPr>
          <p:cNvSpPr txBox="1"/>
          <p:nvPr/>
        </p:nvSpPr>
        <p:spPr>
          <a:xfrm>
            <a:off x="9412628" y="2365714"/>
            <a:ext cx="136559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Chikungunya virus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BA5C9-D277-1CB6-E78E-1B24D884EC01}"/>
              </a:ext>
            </a:extLst>
          </p:cNvPr>
          <p:cNvSpPr txBox="1"/>
          <p:nvPr/>
        </p:nvSpPr>
        <p:spPr>
          <a:xfrm>
            <a:off x="9448258" y="5143685"/>
            <a:ext cx="13655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Crimean-Congo hemorrhagic fever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3EF51-1BC5-F467-FC3D-58380EE93FFC}"/>
              </a:ext>
            </a:extLst>
          </p:cNvPr>
          <p:cNvSpPr txBox="1"/>
          <p:nvPr/>
        </p:nvSpPr>
        <p:spPr>
          <a:xfrm>
            <a:off x="9412628" y="3627907"/>
            <a:ext cx="13655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Venezuelan equine encephalitis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9589F5-0C13-CCA1-024C-070980E4B43C}"/>
              </a:ext>
            </a:extLst>
          </p:cNvPr>
          <p:cNvSpPr txBox="1"/>
          <p:nvPr/>
        </p:nvSpPr>
        <p:spPr>
          <a:xfrm>
            <a:off x="3305273" y="174398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B45BC3-D117-69CA-C750-B58FB610231B}"/>
              </a:ext>
            </a:extLst>
          </p:cNvPr>
          <p:cNvSpPr txBox="1"/>
          <p:nvPr/>
        </p:nvSpPr>
        <p:spPr>
          <a:xfrm>
            <a:off x="3305273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01369-9AAD-C509-94D4-2246EB673FD5}"/>
              </a:ext>
            </a:extLst>
          </p:cNvPr>
          <p:cNvSpPr txBox="1"/>
          <p:nvPr/>
        </p:nvSpPr>
        <p:spPr>
          <a:xfrm>
            <a:off x="3305273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07D09-7311-64B9-A177-E99D4E6360B3}"/>
              </a:ext>
            </a:extLst>
          </p:cNvPr>
          <p:cNvSpPr txBox="1"/>
          <p:nvPr/>
        </p:nvSpPr>
        <p:spPr>
          <a:xfrm>
            <a:off x="3305273" y="6183377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BD466-07A0-56EB-04F5-356EBDB40ED7}"/>
              </a:ext>
            </a:extLst>
          </p:cNvPr>
          <p:cNvSpPr txBox="1"/>
          <p:nvPr/>
        </p:nvSpPr>
        <p:spPr>
          <a:xfrm>
            <a:off x="6347157" y="6153921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1FD6C-F8AE-AECB-CD6A-47FA81DDE859}"/>
              </a:ext>
            </a:extLst>
          </p:cNvPr>
          <p:cNvSpPr txBox="1"/>
          <p:nvPr/>
        </p:nvSpPr>
        <p:spPr>
          <a:xfrm>
            <a:off x="6347157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5F113-281A-EFF9-6E9F-061CA2D28118}"/>
              </a:ext>
            </a:extLst>
          </p:cNvPr>
          <p:cNvSpPr txBox="1"/>
          <p:nvPr/>
        </p:nvSpPr>
        <p:spPr>
          <a:xfrm>
            <a:off x="6347157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42B5F1-0FD1-63E3-482D-10EFD6965D60}"/>
              </a:ext>
            </a:extLst>
          </p:cNvPr>
          <p:cNvSpPr txBox="1"/>
          <p:nvPr/>
        </p:nvSpPr>
        <p:spPr>
          <a:xfrm>
            <a:off x="6347157" y="1711720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7B95FA2-FA7B-966D-F13D-0B34D40BDA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4525451"/>
            <a:ext cx="807802" cy="580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191C235-4762-CD86-FC23-2D00C2BAD0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5858823"/>
            <a:ext cx="807802" cy="5805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5E83C4-4D74-8657-40E0-C8B7C11C5E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4468215"/>
            <a:ext cx="807802" cy="580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3A837E-C3CE-274D-06AB-8F1DF6EE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1326741"/>
            <a:ext cx="807802" cy="5805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A34A96-375C-4140-59DA-58E7131CE2D2}"/>
              </a:ext>
            </a:extLst>
          </p:cNvPr>
          <p:cNvSpPr txBox="1"/>
          <p:nvPr/>
        </p:nvSpPr>
        <p:spPr>
          <a:xfrm>
            <a:off x="8368127" y="6600803"/>
            <a:ext cx="382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Iranpour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2016.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Expert Reviews in Molecular Medicine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082B9-B419-C863-AD10-82EF151AE573}"/>
              </a:ext>
            </a:extLst>
          </p:cNvPr>
          <p:cNvSpPr txBox="1"/>
          <p:nvPr/>
        </p:nvSpPr>
        <p:spPr>
          <a:xfrm>
            <a:off x="733671" y="1311607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48401D-CD9D-8C03-C707-C6D8EE9D164C}"/>
              </a:ext>
            </a:extLst>
          </p:cNvPr>
          <p:cNvSpPr txBox="1"/>
          <p:nvPr/>
        </p:nvSpPr>
        <p:spPr>
          <a:xfrm>
            <a:off x="10534957" y="1425438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62C183-4577-333F-554E-E22BCEEC92FE}"/>
              </a:ext>
            </a:extLst>
          </p:cNvPr>
          <p:cNvSpPr txBox="1"/>
          <p:nvPr/>
        </p:nvSpPr>
        <p:spPr>
          <a:xfrm>
            <a:off x="10489999" y="2921835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E5C639-CDA6-2701-24C9-F1AFF703EB60}"/>
              </a:ext>
            </a:extLst>
          </p:cNvPr>
          <p:cNvSpPr txBox="1"/>
          <p:nvPr/>
        </p:nvSpPr>
        <p:spPr>
          <a:xfrm>
            <a:off x="579955" y="262504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835BBD-8299-26E5-E780-8FAE3BB40931}"/>
              </a:ext>
            </a:extLst>
          </p:cNvPr>
          <p:cNvSpPr txBox="1"/>
          <p:nvPr/>
        </p:nvSpPr>
        <p:spPr>
          <a:xfrm>
            <a:off x="613420" y="394499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BEA082-DED2-C2CA-FE87-EC4D2E54FDC7}"/>
              </a:ext>
            </a:extLst>
          </p:cNvPr>
          <p:cNvSpPr txBox="1"/>
          <p:nvPr/>
        </p:nvSpPr>
        <p:spPr>
          <a:xfrm>
            <a:off x="10480242" y="442134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-&gt; Aedes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B193BD-51D7-EA15-5A5C-FAAC061AB91B}"/>
              </a:ext>
            </a:extLst>
          </p:cNvPr>
          <p:cNvSpPr txBox="1"/>
          <p:nvPr/>
        </p:nvSpPr>
        <p:spPr>
          <a:xfrm>
            <a:off x="530976" y="5484452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3EFD85-C494-1E64-C6F1-208FEC69436F}"/>
              </a:ext>
            </a:extLst>
          </p:cNvPr>
          <p:cNvSpPr txBox="1"/>
          <p:nvPr/>
        </p:nvSpPr>
        <p:spPr>
          <a:xfrm>
            <a:off x="10689185" y="5773696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Hyalomma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ticks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37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13B4A-F6CF-7E31-F6B0-48BDB175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EBE43C7-1FD4-F258-2A9C-8D9AE829B917}"/>
              </a:ext>
            </a:extLst>
          </p:cNvPr>
          <p:cNvSpPr/>
          <p:nvPr/>
        </p:nvSpPr>
        <p:spPr>
          <a:xfrm>
            <a:off x="9513975" y="792939"/>
            <a:ext cx="1069495" cy="475468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A30316-0417-2331-D380-2296B6A12637}"/>
              </a:ext>
            </a:extLst>
          </p:cNvPr>
          <p:cNvSpPr/>
          <p:nvPr/>
        </p:nvSpPr>
        <p:spPr>
          <a:xfrm>
            <a:off x="2005860" y="2300907"/>
            <a:ext cx="1069495" cy="475468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708F0D-4A3A-03E7-1BEE-47CBA5EA8D34}"/>
              </a:ext>
            </a:extLst>
          </p:cNvPr>
          <p:cNvSpPr/>
          <p:nvPr/>
        </p:nvSpPr>
        <p:spPr>
          <a:xfrm>
            <a:off x="2001012" y="3767851"/>
            <a:ext cx="1069495" cy="653490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7E877F-3299-8A5E-CF6D-F6CC5D304F25}"/>
              </a:ext>
            </a:extLst>
          </p:cNvPr>
          <p:cNvSpPr/>
          <p:nvPr/>
        </p:nvSpPr>
        <p:spPr>
          <a:xfrm>
            <a:off x="2054840" y="818301"/>
            <a:ext cx="1069495" cy="475468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94E04-0A1A-F513-F593-D98524F7B906}"/>
              </a:ext>
            </a:extLst>
          </p:cNvPr>
          <p:cNvSpPr txBox="1"/>
          <p:nvPr/>
        </p:nvSpPr>
        <p:spPr>
          <a:xfrm>
            <a:off x="1911361" y="2314427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West Nile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A5E1B-E4F9-6D3E-3A81-BC870C8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327" r="2164" b="9759"/>
          <a:stretch/>
        </p:blipFill>
        <p:spPr>
          <a:xfrm>
            <a:off x="3183551" y="618569"/>
            <a:ext cx="6205491" cy="6036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735FF-A861-5D81-A67A-2F3F97151113}"/>
              </a:ext>
            </a:extLst>
          </p:cNvPr>
          <p:cNvSpPr txBox="1"/>
          <p:nvPr/>
        </p:nvSpPr>
        <p:spPr>
          <a:xfrm>
            <a:off x="2702270" y="75506"/>
            <a:ext cx="716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Important arbovirus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6A11E-6425-0A2D-FD1B-64EBD1E5FC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2823783"/>
            <a:ext cx="807802" cy="58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586D0F-939B-95F1-7E93-1211BC7D5E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1383303"/>
            <a:ext cx="807802" cy="58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BE1E89-CEA1-A9B2-F143-A906EE707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436" y="2860591"/>
            <a:ext cx="807802" cy="580526"/>
          </a:xfrm>
          <a:prstGeom prst="rect">
            <a:avLst/>
          </a:prstGeom>
        </p:spPr>
      </p:pic>
      <p:pic>
        <p:nvPicPr>
          <p:cNvPr id="10" name="Picture 6" descr="Related image">
            <a:extLst>
              <a:ext uri="{FF2B5EF4-FFF2-40B4-BE49-F238E27FC236}">
                <a16:creationId xmlns:a16="http://schemas.microsoft.com/office/drawing/2014/main" id="{9C80CED7-C87B-8C82-B8D6-8ED59B1E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67" b="89857" l="10000" r="90000">
                        <a14:foregroundMark x1="48370" y1="9189" x2="48370" y2="9189"/>
                        <a14:foregroundMark x1="50978" y1="8473" x2="50978" y2="8473"/>
                        <a14:foregroundMark x1="68370" y1="7279" x2="68370" y2="7279"/>
                        <a14:foregroundMark x1="32500" y1="5967" x2="32500" y2="5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55" y="6060084"/>
            <a:ext cx="676227" cy="6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C6FA5B-0291-352C-1503-329CA62DAC5D}"/>
              </a:ext>
            </a:extLst>
          </p:cNvPr>
          <p:cNvSpPr txBox="1"/>
          <p:nvPr/>
        </p:nvSpPr>
        <p:spPr>
          <a:xfrm>
            <a:off x="1911361" y="82188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Dengue virus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1CC15-0BEA-A6E6-3E11-358B1264C360}"/>
              </a:ext>
            </a:extLst>
          </p:cNvPr>
          <p:cNvSpPr txBox="1"/>
          <p:nvPr/>
        </p:nvSpPr>
        <p:spPr>
          <a:xfrm>
            <a:off x="1911361" y="3735629"/>
            <a:ext cx="1272190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Japanese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encephalitisvirus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9989D0-4B40-4419-5CFD-ADECB6202958}"/>
              </a:ext>
            </a:extLst>
          </p:cNvPr>
          <p:cNvSpPr txBox="1"/>
          <p:nvPr/>
        </p:nvSpPr>
        <p:spPr>
          <a:xfrm>
            <a:off x="1911361" y="5322083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Rift-Valley fever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A9678-BCE1-C5A1-EA2B-D7C547E4C3F4}"/>
              </a:ext>
            </a:extLst>
          </p:cNvPr>
          <p:cNvSpPr txBox="1"/>
          <p:nvPr/>
        </p:nvSpPr>
        <p:spPr>
          <a:xfrm>
            <a:off x="9412628" y="81830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Yellow fever virus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07A73-9505-FD35-C0A2-8400B0D39C4F}"/>
              </a:ext>
            </a:extLst>
          </p:cNvPr>
          <p:cNvSpPr txBox="1"/>
          <p:nvPr/>
        </p:nvSpPr>
        <p:spPr>
          <a:xfrm>
            <a:off x="9412628" y="2365714"/>
            <a:ext cx="136559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Chikungunya virus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85347-996C-09FF-2B40-F982BC240AF2}"/>
              </a:ext>
            </a:extLst>
          </p:cNvPr>
          <p:cNvSpPr txBox="1"/>
          <p:nvPr/>
        </p:nvSpPr>
        <p:spPr>
          <a:xfrm>
            <a:off x="9448258" y="5143685"/>
            <a:ext cx="13655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Crimean-Congo hemorrhagic fever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34435-F703-C595-CACF-EFCFC24C13A1}"/>
              </a:ext>
            </a:extLst>
          </p:cNvPr>
          <p:cNvSpPr txBox="1"/>
          <p:nvPr/>
        </p:nvSpPr>
        <p:spPr>
          <a:xfrm>
            <a:off x="9412628" y="3627907"/>
            <a:ext cx="13655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Venezuelan equine encephalitis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B7A069-5E86-730C-CB80-2F4A03AFEC30}"/>
              </a:ext>
            </a:extLst>
          </p:cNvPr>
          <p:cNvSpPr txBox="1"/>
          <p:nvPr/>
        </p:nvSpPr>
        <p:spPr>
          <a:xfrm>
            <a:off x="3305273" y="174398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4FDD52-B826-E48E-6734-C8EC8233293E}"/>
              </a:ext>
            </a:extLst>
          </p:cNvPr>
          <p:cNvSpPr txBox="1"/>
          <p:nvPr/>
        </p:nvSpPr>
        <p:spPr>
          <a:xfrm>
            <a:off x="3305273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9094AC-819B-2253-B5A7-712E945B4359}"/>
              </a:ext>
            </a:extLst>
          </p:cNvPr>
          <p:cNvSpPr txBox="1"/>
          <p:nvPr/>
        </p:nvSpPr>
        <p:spPr>
          <a:xfrm>
            <a:off x="3305273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9D708-3354-7314-FD4F-1BDF2E9B8983}"/>
              </a:ext>
            </a:extLst>
          </p:cNvPr>
          <p:cNvSpPr txBox="1"/>
          <p:nvPr/>
        </p:nvSpPr>
        <p:spPr>
          <a:xfrm>
            <a:off x="3305273" y="6183377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6B71E1-2FCE-1BA9-6026-7433D6A4FEA3}"/>
              </a:ext>
            </a:extLst>
          </p:cNvPr>
          <p:cNvSpPr txBox="1"/>
          <p:nvPr/>
        </p:nvSpPr>
        <p:spPr>
          <a:xfrm>
            <a:off x="6347157" y="6153921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2F2F5B-9BC1-B5DA-B43F-A6AE257AFC91}"/>
              </a:ext>
            </a:extLst>
          </p:cNvPr>
          <p:cNvSpPr txBox="1"/>
          <p:nvPr/>
        </p:nvSpPr>
        <p:spPr>
          <a:xfrm>
            <a:off x="6347157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C75E77-F311-7260-2E1B-2C502745A129}"/>
              </a:ext>
            </a:extLst>
          </p:cNvPr>
          <p:cNvSpPr txBox="1"/>
          <p:nvPr/>
        </p:nvSpPr>
        <p:spPr>
          <a:xfrm>
            <a:off x="6347157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14F129-364B-6FCB-424E-1226F50F46A5}"/>
              </a:ext>
            </a:extLst>
          </p:cNvPr>
          <p:cNvSpPr txBox="1"/>
          <p:nvPr/>
        </p:nvSpPr>
        <p:spPr>
          <a:xfrm>
            <a:off x="6347157" y="1711720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8B7A05-4EA4-E327-7B44-215E56C49DD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4525451"/>
            <a:ext cx="807802" cy="580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A5E40A-3133-9303-A462-EFE569507F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5858823"/>
            <a:ext cx="807802" cy="5805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E77481-8493-04DE-6986-9E8C47325F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4468215"/>
            <a:ext cx="807802" cy="580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FD7695-C29C-8801-2113-1529FE7D4E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1326741"/>
            <a:ext cx="807802" cy="5805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1E605EC-38B5-C591-3817-769E8A5969B4}"/>
              </a:ext>
            </a:extLst>
          </p:cNvPr>
          <p:cNvSpPr txBox="1"/>
          <p:nvPr/>
        </p:nvSpPr>
        <p:spPr>
          <a:xfrm>
            <a:off x="8368127" y="6600803"/>
            <a:ext cx="382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Iranpour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2016.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Expert Reviews in Molecular Medicine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4B37A8-89D8-ED62-36C0-D4F8BEDE0A1D}"/>
              </a:ext>
            </a:extLst>
          </p:cNvPr>
          <p:cNvSpPr txBox="1"/>
          <p:nvPr/>
        </p:nvSpPr>
        <p:spPr>
          <a:xfrm>
            <a:off x="733671" y="1311607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8C9759-EEE0-3BDC-1DCC-94134D3BE769}"/>
              </a:ext>
            </a:extLst>
          </p:cNvPr>
          <p:cNvSpPr txBox="1"/>
          <p:nvPr/>
        </p:nvSpPr>
        <p:spPr>
          <a:xfrm>
            <a:off x="10534957" y="1425438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6D5463-EF03-FDB9-5497-F2A266C5FF97}"/>
              </a:ext>
            </a:extLst>
          </p:cNvPr>
          <p:cNvSpPr txBox="1"/>
          <p:nvPr/>
        </p:nvSpPr>
        <p:spPr>
          <a:xfrm>
            <a:off x="10489999" y="2921835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84C0E2-998E-7CF7-A4D8-C91DD9DC4319}"/>
              </a:ext>
            </a:extLst>
          </p:cNvPr>
          <p:cNvSpPr txBox="1"/>
          <p:nvPr/>
        </p:nvSpPr>
        <p:spPr>
          <a:xfrm>
            <a:off x="579955" y="262504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EB9A89-161F-FD90-9CDC-44D2711CAF60}"/>
              </a:ext>
            </a:extLst>
          </p:cNvPr>
          <p:cNvSpPr txBox="1"/>
          <p:nvPr/>
        </p:nvSpPr>
        <p:spPr>
          <a:xfrm>
            <a:off x="613420" y="394499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9DA818-D75E-CB60-CBDC-BFA58EA7D781}"/>
              </a:ext>
            </a:extLst>
          </p:cNvPr>
          <p:cNvSpPr txBox="1"/>
          <p:nvPr/>
        </p:nvSpPr>
        <p:spPr>
          <a:xfrm>
            <a:off x="10480242" y="442134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-&gt; Aedes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FACE6F-C5B3-1BF3-4CF3-846E27A8CD85}"/>
              </a:ext>
            </a:extLst>
          </p:cNvPr>
          <p:cNvSpPr txBox="1"/>
          <p:nvPr/>
        </p:nvSpPr>
        <p:spPr>
          <a:xfrm>
            <a:off x="530976" y="5484452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7CBBA4-4509-BB2E-F536-379C1C8A1C3E}"/>
              </a:ext>
            </a:extLst>
          </p:cNvPr>
          <p:cNvSpPr txBox="1"/>
          <p:nvPr/>
        </p:nvSpPr>
        <p:spPr>
          <a:xfrm>
            <a:off x="10689185" y="5773696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Hyalomma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ticks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B47386-457E-A141-6386-D9AE487FA8FA}"/>
              </a:ext>
            </a:extLst>
          </p:cNvPr>
          <p:cNvSpPr/>
          <p:nvPr/>
        </p:nvSpPr>
        <p:spPr>
          <a:xfrm>
            <a:off x="45207" y="51124"/>
            <a:ext cx="1100421" cy="307777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488714-4DF9-D4A6-D2A0-1DD9FD923F84}"/>
              </a:ext>
            </a:extLst>
          </p:cNvPr>
          <p:cNvSpPr txBox="1"/>
          <p:nvPr/>
        </p:nvSpPr>
        <p:spPr>
          <a:xfrm>
            <a:off x="-22675" y="51124"/>
            <a:ext cx="127219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Flaviviruses</a:t>
            </a:r>
          </a:p>
        </p:txBody>
      </p:sp>
    </p:spTree>
    <p:extLst>
      <p:ext uri="{BB962C8B-B14F-4D97-AF65-F5344CB8AC3E}">
        <p14:creationId xmlns:p14="http://schemas.microsoft.com/office/powerpoint/2010/main" val="2698728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1DC2-9375-274B-D774-CD0624E43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9172D35-A7DE-0CC0-456A-9F7B354C9EF1}"/>
              </a:ext>
            </a:extLst>
          </p:cNvPr>
          <p:cNvSpPr/>
          <p:nvPr/>
        </p:nvSpPr>
        <p:spPr>
          <a:xfrm>
            <a:off x="9448258" y="3636977"/>
            <a:ext cx="1272190" cy="870936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DF09F2-A783-D677-A3CC-494008CD41DD}"/>
              </a:ext>
            </a:extLst>
          </p:cNvPr>
          <p:cNvSpPr/>
          <p:nvPr/>
        </p:nvSpPr>
        <p:spPr>
          <a:xfrm>
            <a:off x="9459331" y="2361346"/>
            <a:ext cx="1272190" cy="463753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73686-531F-53B3-E9B4-E51B0A981366}"/>
              </a:ext>
            </a:extLst>
          </p:cNvPr>
          <p:cNvSpPr txBox="1"/>
          <p:nvPr/>
        </p:nvSpPr>
        <p:spPr>
          <a:xfrm>
            <a:off x="1911361" y="2314427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West Nile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B4AD2-6AE0-B39B-6CBF-7E46D6AF7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327" r="2164" b="9759"/>
          <a:stretch/>
        </p:blipFill>
        <p:spPr>
          <a:xfrm>
            <a:off x="3183551" y="618569"/>
            <a:ext cx="6205491" cy="6036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E563C6-AF59-D777-9CFA-E6967442667D}"/>
              </a:ext>
            </a:extLst>
          </p:cNvPr>
          <p:cNvSpPr txBox="1"/>
          <p:nvPr/>
        </p:nvSpPr>
        <p:spPr>
          <a:xfrm>
            <a:off x="2702270" y="75506"/>
            <a:ext cx="716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Important arbovirus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3FD79-6429-D9B9-BACF-3CD1C5A3C4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2823783"/>
            <a:ext cx="807802" cy="58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452BD-E9A8-DC07-2A9F-6A2975167B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1383303"/>
            <a:ext cx="807802" cy="58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8FFDD-863A-0B0B-ACC5-5FAD4F56E86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436" y="2860591"/>
            <a:ext cx="807802" cy="580526"/>
          </a:xfrm>
          <a:prstGeom prst="rect">
            <a:avLst/>
          </a:prstGeom>
        </p:spPr>
      </p:pic>
      <p:pic>
        <p:nvPicPr>
          <p:cNvPr id="10" name="Picture 6" descr="Related image">
            <a:extLst>
              <a:ext uri="{FF2B5EF4-FFF2-40B4-BE49-F238E27FC236}">
                <a16:creationId xmlns:a16="http://schemas.microsoft.com/office/drawing/2014/main" id="{AF2B5DEE-5F35-A408-14A0-F3B74E105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67" b="89857" l="10000" r="90000">
                        <a14:foregroundMark x1="48370" y1="9189" x2="48370" y2="9189"/>
                        <a14:foregroundMark x1="50978" y1="8473" x2="50978" y2="8473"/>
                        <a14:foregroundMark x1="68370" y1="7279" x2="68370" y2="7279"/>
                        <a14:foregroundMark x1="32500" y1="5967" x2="32500" y2="5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55" y="6060084"/>
            <a:ext cx="676227" cy="6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382AAC-916E-2DC9-ACB4-6F879DB15492}"/>
              </a:ext>
            </a:extLst>
          </p:cNvPr>
          <p:cNvSpPr txBox="1"/>
          <p:nvPr/>
        </p:nvSpPr>
        <p:spPr>
          <a:xfrm>
            <a:off x="1911361" y="82188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Dengue virus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B46E0-A3F5-9840-7C17-5F4CB11125BF}"/>
              </a:ext>
            </a:extLst>
          </p:cNvPr>
          <p:cNvSpPr txBox="1"/>
          <p:nvPr/>
        </p:nvSpPr>
        <p:spPr>
          <a:xfrm>
            <a:off x="1911361" y="3735629"/>
            <a:ext cx="1272190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Japanese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encephalitisvirus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BA4E2-4198-0EFF-7FE2-C055CBD1C695}"/>
              </a:ext>
            </a:extLst>
          </p:cNvPr>
          <p:cNvSpPr txBox="1"/>
          <p:nvPr/>
        </p:nvSpPr>
        <p:spPr>
          <a:xfrm>
            <a:off x="1911361" y="5322083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Rift-Valley fever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892A9-0FD4-29FB-EDBD-D1D674AFB373}"/>
              </a:ext>
            </a:extLst>
          </p:cNvPr>
          <p:cNvSpPr txBox="1"/>
          <p:nvPr/>
        </p:nvSpPr>
        <p:spPr>
          <a:xfrm>
            <a:off x="9412628" y="81830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Yellow fever virus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3B4BB-77F4-E468-DA5B-8E47750ABB1C}"/>
              </a:ext>
            </a:extLst>
          </p:cNvPr>
          <p:cNvSpPr txBox="1"/>
          <p:nvPr/>
        </p:nvSpPr>
        <p:spPr>
          <a:xfrm>
            <a:off x="9412628" y="2365714"/>
            <a:ext cx="1365596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Chikungunya virus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2EB69-B8DA-4006-B84B-A31C358F0345}"/>
              </a:ext>
            </a:extLst>
          </p:cNvPr>
          <p:cNvSpPr txBox="1"/>
          <p:nvPr/>
        </p:nvSpPr>
        <p:spPr>
          <a:xfrm>
            <a:off x="9448258" y="5143685"/>
            <a:ext cx="136559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Crimean-Congo hemorrhagic fever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3017C2-518B-C472-E813-286BCC0E2E9B}"/>
              </a:ext>
            </a:extLst>
          </p:cNvPr>
          <p:cNvSpPr txBox="1"/>
          <p:nvPr/>
        </p:nvSpPr>
        <p:spPr>
          <a:xfrm>
            <a:off x="9412628" y="3627907"/>
            <a:ext cx="136559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Venezuelan equine encephalitis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FB725-966D-6EFF-921A-B15F7AADA0DA}"/>
              </a:ext>
            </a:extLst>
          </p:cNvPr>
          <p:cNvSpPr txBox="1"/>
          <p:nvPr/>
        </p:nvSpPr>
        <p:spPr>
          <a:xfrm>
            <a:off x="3305273" y="174398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967A-630D-6DB7-9A1C-CDFB68BBFD40}"/>
              </a:ext>
            </a:extLst>
          </p:cNvPr>
          <p:cNvSpPr txBox="1"/>
          <p:nvPr/>
        </p:nvSpPr>
        <p:spPr>
          <a:xfrm>
            <a:off x="3305273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662C18-7686-FDB8-6DB3-EF7F54CA9A07}"/>
              </a:ext>
            </a:extLst>
          </p:cNvPr>
          <p:cNvSpPr txBox="1"/>
          <p:nvPr/>
        </p:nvSpPr>
        <p:spPr>
          <a:xfrm>
            <a:off x="3305273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C2812-FE8F-5225-C17C-8BB50170BC03}"/>
              </a:ext>
            </a:extLst>
          </p:cNvPr>
          <p:cNvSpPr txBox="1"/>
          <p:nvPr/>
        </p:nvSpPr>
        <p:spPr>
          <a:xfrm>
            <a:off x="3305273" y="6183377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21E06-6178-C20F-EA2D-5248E5F39C4C}"/>
              </a:ext>
            </a:extLst>
          </p:cNvPr>
          <p:cNvSpPr txBox="1"/>
          <p:nvPr/>
        </p:nvSpPr>
        <p:spPr>
          <a:xfrm>
            <a:off x="6347157" y="6153921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90A815-4F12-D4C1-AEE1-82B2BD32D694}"/>
              </a:ext>
            </a:extLst>
          </p:cNvPr>
          <p:cNvSpPr txBox="1"/>
          <p:nvPr/>
        </p:nvSpPr>
        <p:spPr>
          <a:xfrm>
            <a:off x="6347157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69AD78-7D7B-877B-8C0D-F16CA843FA8A}"/>
              </a:ext>
            </a:extLst>
          </p:cNvPr>
          <p:cNvSpPr txBox="1"/>
          <p:nvPr/>
        </p:nvSpPr>
        <p:spPr>
          <a:xfrm>
            <a:off x="6347157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9344E-106E-CBA4-ACCA-B508F4247059}"/>
              </a:ext>
            </a:extLst>
          </p:cNvPr>
          <p:cNvSpPr txBox="1"/>
          <p:nvPr/>
        </p:nvSpPr>
        <p:spPr>
          <a:xfrm>
            <a:off x="6347157" y="1711720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364CB14-4325-8348-ADB0-3865AE18F7E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4525451"/>
            <a:ext cx="807802" cy="580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C1E5AD-9C6B-91AC-B36D-5DA4FAA5BA0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5858823"/>
            <a:ext cx="807802" cy="5805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FED226-9C64-6A0F-8FB5-3FD3091B13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4468215"/>
            <a:ext cx="807802" cy="580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12DF7A-020B-EFF4-56D8-BD7956848B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1326741"/>
            <a:ext cx="807802" cy="5805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29BCF6-3B5B-8DA5-24B1-73EBBCB86E6D}"/>
              </a:ext>
            </a:extLst>
          </p:cNvPr>
          <p:cNvSpPr txBox="1"/>
          <p:nvPr/>
        </p:nvSpPr>
        <p:spPr>
          <a:xfrm>
            <a:off x="8368127" y="6600803"/>
            <a:ext cx="382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Iranpour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2016.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Expert Reviews in Molecular Medicine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0CE835-28F9-F2CD-2E05-25D4F5E23213}"/>
              </a:ext>
            </a:extLst>
          </p:cNvPr>
          <p:cNvSpPr txBox="1"/>
          <p:nvPr/>
        </p:nvSpPr>
        <p:spPr>
          <a:xfrm>
            <a:off x="733671" y="1311607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460E-3E0E-2DA5-2B09-6A82C9CDEC49}"/>
              </a:ext>
            </a:extLst>
          </p:cNvPr>
          <p:cNvSpPr txBox="1"/>
          <p:nvPr/>
        </p:nvSpPr>
        <p:spPr>
          <a:xfrm>
            <a:off x="10534957" y="1425438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BF9133-06BF-5027-C7E8-8472158CA00A}"/>
              </a:ext>
            </a:extLst>
          </p:cNvPr>
          <p:cNvSpPr txBox="1"/>
          <p:nvPr/>
        </p:nvSpPr>
        <p:spPr>
          <a:xfrm>
            <a:off x="10489999" y="2921835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DD7AE0-E0BC-D51D-A468-6952F3C84F79}"/>
              </a:ext>
            </a:extLst>
          </p:cNvPr>
          <p:cNvSpPr txBox="1"/>
          <p:nvPr/>
        </p:nvSpPr>
        <p:spPr>
          <a:xfrm>
            <a:off x="579955" y="262504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C050C1-9459-934E-68EB-5A025D78A5BC}"/>
              </a:ext>
            </a:extLst>
          </p:cNvPr>
          <p:cNvSpPr txBox="1"/>
          <p:nvPr/>
        </p:nvSpPr>
        <p:spPr>
          <a:xfrm>
            <a:off x="613420" y="394499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5C0D63-D442-2DD5-E9BB-606BD663DB33}"/>
              </a:ext>
            </a:extLst>
          </p:cNvPr>
          <p:cNvSpPr txBox="1"/>
          <p:nvPr/>
        </p:nvSpPr>
        <p:spPr>
          <a:xfrm>
            <a:off x="10480242" y="442134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-&gt; Aedes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1E38C8-A3DE-DBF1-DA75-98D5F7FD0775}"/>
              </a:ext>
            </a:extLst>
          </p:cNvPr>
          <p:cNvSpPr txBox="1"/>
          <p:nvPr/>
        </p:nvSpPr>
        <p:spPr>
          <a:xfrm>
            <a:off x="530976" y="5484452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E808A4-698C-145C-1BE8-AD23DA160B66}"/>
              </a:ext>
            </a:extLst>
          </p:cNvPr>
          <p:cNvSpPr txBox="1"/>
          <p:nvPr/>
        </p:nvSpPr>
        <p:spPr>
          <a:xfrm>
            <a:off x="10689185" y="5773696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Hyalomma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ticks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326416-47CD-A9F1-CD89-B45200BD3D73}"/>
              </a:ext>
            </a:extLst>
          </p:cNvPr>
          <p:cNvSpPr/>
          <p:nvPr/>
        </p:nvSpPr>
        <p:spPr>
          <a:xfrm>
            <a:off x="45207" y="51124"/>
            <a:ext cx="1272190" cy="463753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D0184-4014-536C-BE01-FE0DF5BCB452}"/>
              </a:ext>
            </a:extLst>
          </p:cNvPr>
          <p:cNvSpPr txBox="1"/>
          <p:nvPr/>
        </p:nvSpPr>
        <p:spPr>
          <a:xfrm>
            <a:off x="-22675" y="51124"/>
            <a:ext cx="138902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Alphaviruses (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Togaviridae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0125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A0E09-78D6-A53E-8820-B6473236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9D33132-29D7-285F-FAB2-4563BEE9394E}"/>
              </a:ext>
            </a:extLst>
          </p:cNvPr>
          <p:cNvSpPr/>
          <p:nvPr/>
        </p:nvSpPr>
        <p:spPr>
          <a:xfrm>
            <a:off x="9488440" y="5151440"/>
            <a:ext cx="1272190" cy="870936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5FB335-2F86-C311-829F-624DBFF38D1E}"/>
              </a:ext>
            </a:extLst>
          </p:cNvPr>
          <p:cNvSpPr/>
          <p:nvPr/>
        </p:nvSpPr>
        <p:spPr>
          <a:xfrm>
            <a:off x="1937973" y="5333651"/>
            <a:ext cx="1272190" cy="463753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144EA-F816-5828-835A-BEDB9A2BCE6A}"/>
              </a:ext>
            </a:extLst>
          </p:cNvPr>
          <p:cNvSpPr txBox="1"/>
          <p:nvPr/>
        </p:nvSpPr>
        <p:spPr>
          <a:xfrm>
            <a:off x="1911361" y="2314427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West Nile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80995-E155-1B0B-DE81-2A9E0B6A8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327" r="2164" b="9759"/>
          <a:stretch/>
        </p:blipFill>
        <p:spPr>
          <a:xfrm>
            <a:off x="3183551" y="618569"/>
            <a:ext cx="6205491" cy="6036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57BD2-5B53-4B83-F56C-E6604311624A}"/>
              </a:ext>
            </a:extLst>
          </p:cNvPr>
          <p:cNvSpPr txBox="1"/>
          <p:nvPr/>
        </p:nvSpPr>
        <p:spPr>
          <a:xfrm>
            <a:off x="2702270" y="75506"/>
            <a:ext cx="716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Important arbovirus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ABE54E-B2E5-86F8-EEA6-BDA82CF398D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2823783"/>
            <a:ext cx="807802" cy="58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AE89B-051F-E3B2-88E3-0B7E0C6FB0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1383303"/>
            <a:ext cx="807802" cy="58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D4EF6-F68F-7A15-467B-2BBC434A8E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436" y="2860591"/>
            <a:ext cx="807802" cy="580526"/>
          </a:xfrm>
          <a:prstGeom prst="rect">
            <a:avLst/>
          </a:prstGeom>
        </p:spPr>
      </p:pic>
      <p:pic>
        <p:nvPicPr>
          <p:cNvPr id="10" name="Picture 6" descr="Related image">
            <a:extLst>
              <a:ext uri="{FF2B5EF4-FFF2-40B4-BE49-F238E27FC236}">
                <a16:creationId xmlns:a16="http://schemas.microsoft.com/office/drawing/2014/main" id="{E3BB80D7-D9DE-8611-AE75-EE6E8F23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67" b="89857" l="10000" r="90000">
                        <a14:foregroundMark x1="48370" y1="9189" x2="48370" y2="9189"/>
                        <a14:foregroundMark x1="50978" y1="8473" x2="50978" y2="8473"/>
                        <a14:foregroundMark x1="68370" y1="7279" x2="68370" y2="7279"/>
                        <a14:foregroundMark x1="32500" y1="5967" x2="32500" y2="5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55" y="6060084"/>
            <a:ext cx="676227" cy="6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0100F6-9B1D-D6CC-5A9C-79BCD7204C0B}"/>
              </a:ext>
            </a:extLst>
          </p:cNvPr>
          <p:cNvSpPr txBox="1"/>
          <p:nvPr/>
        </p:nvSpPr>
        <p:spPr>
          <a:xfrm>
            <a:off x="1911361" y="82188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Dengue virus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15034-3B9C-9604-6817-F3D0A89EA5A7}"/>
              </a:ext>
            </a:extLst>
          </p:cNvPr>
          <p:cNvSpPr txBox="1"/>
          <p:nvPr/>
        </p:nvSpPr>
        <p:spPr>
          <a:xfrm>
            <a:off x="1911361" y="3735629"/>
            <a:ext cx="1272190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Japanese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encephalitisvirus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B5A7C-E321-8C22-5BE2-8A42A144A075}"/>
              </a:ext>
            </a:extLst>
          </p:cNvPr>
          <p:cNvSpPr txBox="1"/>
          <p:nvPr/>
        </p:nvSpPr>
        <p:spPr>
          <a:xfrm>
            <a:off x="1911361" y="5322083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Rift-Valley fever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862F0-F529-1B95-558D-42A1A2232153}"/>
              </a:ext>
            </a:extLst>
          </p:cNvPr>
          <p:cNvSpPr txBox="1"/>
          <p:nvPr/>
        </p:nvSpPr>
        <p:spPr>
          <a:xfrm>
            <a:off x="9412628" y="81830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Yellow fever virus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2E6001-BB63-07A7-C85F-1249DA40910F}"/>
              </a:ext>
            </a:extLst>
          </p:cNvPr>
          <p:cNvSpPr txBox="1"/>
          <p:nvPr/>
        </p:nvSpPr>
        <p:spPr>
          <a:xfrm>
            <a:off x="9412628" y="2365714"/>
            <a:ext cx="1365596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Chikungunya virus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1F2986-E650-929A-D9B5-60E3BEC6F501}"/>
              </a:ext>
            </a:extLst>
          </p:cNvPr>
          <p:cNvSpPr txBox="1"/>
          <p:nvPr/>
        </p:nvSpPr>
        <p:spPr>
          <a:xfrm>
            <a:off x="9448258" y="5143685"/>
            <a:ext cx="136559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Crimean-Congo hemorrhagic fever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A3652A-9397-8CB1-EB05-0CF267F795C5}"/>
              </a:ext>
            </a:extLst>
          </p:cNvPr>
          <p:cNvSpPr txBox="1"/>
          <p:nvPr/>
        </p:nvSpPr>
        <p:spPr>
          <a:xfrm>
            <a:off x="9412628" y="3627907"/>
            <a:ext cx="136559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Venezuelan equine encephalitis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C60000-FEDD-C058-B193-2B95307A813E}"/>
              </a:ext>
            </a:extLst>
          </p:cNvPr>
          <p:cNvSpPr txBox="1"/>
          <p:nvPr/>
        </p:nvSpPr>
        <p:spPr>
          <a:xfrm>
            <a:off x="3305273" y="174398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AE2BB-959F-763F-2B59-0DA05B60E2AD}"/>
              </a:ext>
            </a:extLst>
          </p:cNvPr>
          <p:cNvSpPr txBox="1"/>
          <p:nvPr/>
        </p:nvSpPr>
        <p:spPr>
          <a:xfrm>
            <a:off x="3305273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C8B26-67C5-7D58-3ED0-A79C79318670}"/>
              </a:ext>
            </a:extLst>
          </p:cNvPr>
          <p:cNvSpPr txBox="1"/>
          <p:nvPr/>
        </p:nvSpPr>
        <p:spPr>
          <a:xfrm>
            <a:off x="3305273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9D3AC7-D343-F6C0-EC4B-F209D785030C}"/>
              </a:ext>
            </a:extLst>
          </p:cNvPr>
          <p:cNvSpPr txBox="1"/>
          <p:nvPr/>
        </p:nvSpPr>
        <p:spPr>
          <a:xfrm>
            <a:off x="3305273" y="6183377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46CEC-3C88-D3F2-95EE-FAAA2FA84AF0}"/>
              </a:ext>
            </a:extLst>
          </p:cNvPr>
          <p:cNvSpPr txBox="1"/>
          <p:nvPr/>
        </p:nvSpPr>
        <p:spPr>
          <a:xfrm>
            <a:off x="6347157" y="6153921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F9AC5D-D867-3EC2-8816-313672460C3D}"/>
              </a:ext>
            </a:extLst>
          </p:cNvPr>
          <p:cNvSpPr txBox="1"/>
          <p:nvPr/>
        </p:nvSpPr>
        <p:spPr>
          <a:xfrm>
            <a:off x="6347157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6FDCF-8D55-8C04-E0C3-BB7717A7E121}"/>
              </a:ext>
            </a:extLst>
          </p:cNvPr>
          <p:cNvSpPr txBox="1"/>
          <p:nvPr/>
        </p:nvSpPr>
        <p:spPr>
          <a:xfrm>
            <a:off x="6347157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0E050E-C4D5-8C14-18FC-4C722EFC206C}"/>
              </a:ext>
            </a:extLst>
          </p:cNvPr>
          <p:cNvSpPr txBox="1"/>
          <p:nvPr/>
        </p:nvSpPr>
        <p:spPr>
          <a:xfrm>
            <a:off x="6347157" y="1711720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9644FB-3336-BA64-483F-9CE9424CD5C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4525451"/>
            <a:ext cx="807802" cy="580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3E87C9-5635-3E2A-7CD9-BD08B0B4E3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5858823"/>
            <a:ext cx="807802" cy="5805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81705A-7376-5BCB-7861-B99EDB325A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4468215"/>
            <a:ext cx="807802" cy="580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77AF60-5AAD-C519-5FCE-B3A4274038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1326741"/>
            <a:ext cx="807802" cy="5805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F85FE0C-3C9B-50C0-6C30-4EA552F502B0}"/>
              </a:ext>
            </a:extLst>
          </p:cNvPr>
          <p:cNvSpPr txBox="1"/>
          <p:nvPr/>
        </p:nvSpPr>
        <p:spPr>
          <a:xfrm>
            <a:off x="8368127" y="6600803"/>
            <a:ext cx="382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Iranpour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2016.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Expert Reviews in Molecular Medicine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9B7DB1-8EEE-AD4C-A0D8-B70AFEF13D1B}"/>
              </a:ext>
            </a:extLst>
          </p:cNvPr>
          <p:cNvSpPr txBox="1"/>
          <p:nvPr/>
        </p:nvSpPr>
        <p:spPr>
          <a:xfrm>
            <a:off x="733671" y="1311607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F6ABE1-6A3C-9B92-3A78-3A2FA6F4B2F6}"/>
              </a:ext>
            </a:extLst>
          </p:cNvPr>
          <p:cNvSpPr txBox="1"/>
          <p:nvPr/>
        </p:nvSpPr>
        <p:spPr>
          <a:xfrm>
            <a:off x="10534957" y="1425438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F9021E-5223-7624-03E6-6F8C63EF295E}"/>
              </a:ext>
            </a:extLst>
          </p:cNvPr>
          <p:cNvSpPr txBox="1"/>
          <p:nvPr/>
        </p:nvSpPr>
        <p:spPr>
          <a:xfrm>
            <a:off x="10489999" y="2921835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30DF9A-BAE1-5C57-D61B-6F1805AAD651}"/>
              </a:ext>
            </a:extLst>
          </p:cNvPr>
          <p:cNvSpPr txBox="1"/>
          <p:nvPr/>
        </p:nvSpPr>
        <p:spPr>
          <a:xfrm>
            <a:off x="579955" y="262504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376CB5-0457-8811-D413-EDB4CCAE5F2A}"/>
              </a:ext>
            </a:extLst>
          </p:cNvPr>
          <p:cNvSpPr txBox="1"/>
          <p:nvPr/>
        </p:nvSpPr>
        <p:spPr>
          <a:xfrm>
            <a:off x="613420" y="394499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40F755-570B-D578-B00D-B0A46064055A}"/>
              </a:ext>
            </a:extLst>
          </p:cNvPr>
          <p:cNvSpPr txBox="1"/>
          <p:nvPr/>
        </p:nvSpPr>
        <p:spPr>
          <a:xfrm>
            <a:off x="10480242" y="442134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-&gt; Aedes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2D87E-30F1-3FE4-9984-5E3030A92C49}"/>
              </a:ext>
            </a:extLst>
          </p:cNvPr>
          <p:cNvSpPr txBox="1"/>
          <p:nvPr/>
        </p:nvSpPr>
        <p:spPr>
          <a:xfrm>
            <a:off x="530976" y="5484452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E0A599-B42B-8368-3ABF-50EB5B4C9447}"/>
              </a:ext>
            </a:extLst>
          </p:cNvPr>
          <p:cNvSpPr txBox="1"/>
          <p:nvPr/>
        </p:nvSpPr>
        <p:spPr>
          <a:xfrm>
            <a:off x="10689185" y="5773696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Hyalomma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ticks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1FBC24-F80E-193B-E4BB-35F9873CD63E}"/>
              </a:ext>
            </a:extLst>
          </p:cNvPr>
          <p:cNvSpPr/>
          <p:nvPr/>
        </p:nvSpPr>
        <p:spPr>
          <a:xfrm>
            <a:off x="45207" y="51124"/>
            <a:ext cx="1272190" cy="307777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38DBE-D541-D9DD-5AD1-18DC506BA1CF}"/>
              </a:ext>
            </a:extLst>
          </p:cNvPr>
          <p:cNvSpPr txBox="1"/>
          <p:nvPr/>
        </p:nvSpPr>
        <p:spPr>
          <a:xfrm>
            <a:off x="-22675" y="51124"/>
            <a:ext cx="138902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Bunyaviruses</a:t>
            </a:r>
          </a:p>
        </p:txBody>
      </p:sp>
    </p:spTree>
    <p:extLst>
      <p:ext uri="{BB962C8B-B14F-4D97-AF65-F5344CB8AC3E}">
        <p14:creationId xmlns:p14="http://schemas.microsoft.com/office/powerpoint/2010/main" val="2857421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earch | Lequime Lab | University of Groningen">
            <a:extLst>
              <a:ext uri="{FF2B5EF4-FFF2-40B4-BE49-F238E27FC236}">
                <a16:creationId xmlns:a16="http://schemas.microsoft.com/office/drawing/2014/main" id="{8D5AF7F5-6D45-4A07-B483-56446308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79" y="1143000"/>
            <a:ext cx="844964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6DB74-D263-45A0-A3FA-475BAD931314}"/>
              </a:ext>
            </a:extLst>
          </p:cNvPr>
          <p:cNvSpPr txBox="1"/>
          <p:nvPr/>
        </p:nvSpPr>
        <p:spPr>
          <a:xfrm>
            <a:off x="0" y="6557810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Sebastian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Lequime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2020. 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253D3-2BE4-4B8F-92A1-29B0E03907C4}"/>
              </a:ext>
            </a:extLst>
          </p:cNvPr>
          <p:cNvSpPr txBox="1"/>
          <p:nvPr/>
        </p:nvSpPr>
        <p:spPr>
          <a:xfrm>
            <a:off x="5410200" y="1600201"/>
            <a:ext cx="4572000" cy="83099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Flavivirus viral genus phylogeny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1B2C6-059D-464A-8931-C2C977C6634F}"/>
              </a:ext>
            </a:extLst>
          </p:cNvPr>
          <p:cNvSpPr txBox="1"/>
          <p:nvPr/>
        </p:nvSpPr>
        <p:spPr>
          <a:xfrm>
            <a:off x="1524000" y="4728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Arboviruses infect a wide range of hosts and vectors</a:t>
            </a:r>
          </a:p>
        </p:txBody>
      </p:sp>
    </p:spTree>
    <p:extLst>
      <p:ext uri="{BB962C8B-B14F-4D97-AF65-F5344CB8AC3E}">
        <p14:creationId xmlns:p14="http://schemas.microsoft.com/office/powerpoint/2010/main" val="1838210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38400" y="5257800"/>
            <a:ext cx="685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09800" y="5709502"/>
            <a:ext cx="1009291" cy="103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95724-B288-7545-A4E2-7F30986E398D}"/>
              </a:ext>
            </a:extLst>
          </p:cNvPr>
          <p:cNvSpPr txBox="1"/>
          <p:nvPr/>
        </p:nvSpPr>
        <p:spPr>
          <a:xfrm>
            <a:off x="210208" y="0"/>
            <a:ext cx="11256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Is flavivirus pathogenesis correlated with vector identity?</a:t>
            </a:r>
          </a:p>
        </p:txBody>
      </p:sp>
      <p:pic>
        <p:nvPicPr>
          <p:cNvPr id="20" name="Picture 2" descr="http://img.medscape.com/pi/emed/ckb/emergency_medicine/756148-781961-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96" y="4581316"/>
            <a:ext cx="1623407" cy="21645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EV paralysi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8"/>
          <a:stretch/>
        </p:blipFill>
        <p:spPr bwMode="auto">
          <a:xfrm>
            <a:off x="7863388" y="2847532"/>
            <a:ext cx="2552314" cy="156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EV child paralys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1" y="508327"/>
            <a:ext cx="1892599" cy="221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5631863" y="1118106"/>
            <a:ext cx="1975197" cy="3424453"/>
            <a:chOff x="4107862" y="1118105"/>
            <a:chExt cx="1975197" cy="3424453"/>
          </a:xfrm>
        </p:grpSpPr>
        <p:sp>
          <p:nvSpPr>
            <p:cNvPr id="7" name="Rectangle 6"/>
            <p:cNvSpPr/>
            <p:nvPr/>
          </p:nvSpPr>
          <p:spPr>
            <a:xfrm>
              <a:off x="4107862" y="1118105"/>
              <a:ext cx="1432103" cy="49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2040" y="2847532"/>
              <a:ext cx="1923374" cy="49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59685" y="4045601"/>
              <a:ext cx="1923374" cy="49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194" name="Picture 2" descr="| Phylogenetic relationships among several mosquito-borne Flaviviruses. WNV, West Nile virus; SLE, Saint Louis Encephalitis virus; ZIKV, Zika virus; DENV, Dengue virus; YF, Yellow fever virus. Lengths of branches do not reflect phylogenetic distances, but tree topology is in agreement with several published phylogenies, including Moureau et al. (2015). Brackets indicate &quot;Culex&quot;-associated and &quot;Aedes&quot;-associated viruses, in keeping with the ICVT, but with ZIKV unassigned. A crucial node (indicated in blue) is supported by 97-100% of molecular analyses of the Flavivirus genome. This node defines the clade of [ZIKV + [SLE + WNV]]. Disease indicators are overlaid on the phylogeny with a brain representing neurotropic effects and a drop of blood, hemorrhagic effects. Known reservoir hosts are shown with either a bird silhouette or a primate silhouette. ">
            <a:extLst>
              <a:ext uri="{FF2B5EF4-FFF2-40B4-BE49-F238E27FC236}">
                <a16:creationId xmlns:a16="http://schemas.microsoft.com/office/drawing/2014/main" id="{7DDE36BB-54A9-4E52-991B-BB63F73D6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1916" r="1021" b="3367"/>
          <a:stretch/>
        </p:blipFill>
        <p:spPr bwMode="auto">
          <a:xfrm>
            <a:off x="1524000" y="1366584"/>
            <a:ext cx="6339388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8E9772-DAD8-4290-9376-B9C9FA800789}"/>
              </a:ext>
            </a:extLst>
          </p:cNvPr>
          <p:cNvSpPr txBox="1"/>
          <p:nvPr/>
        </p:nvSpPr>
        <p:spPr>
          <a:xfrm>
            <a:off x="0" y="6642556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Hunter. 2017.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Frontiers in Micro</a:t>
            </a:r>
          </a:p>
        </p:txBody>
      </p:sp>
    </p:spTree>
    <p:extLst>
      <p:ext uri="{BB962C8B-B14F-4D97-AF65-F5344CB8AC3E}">
        <p14:creationId xmlns:p14="http://schemas.microsoft.com/office/powerpoint/2010/main" val="3651785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14AB2-1A74-FA8C-1BDA-90DEE2BBB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81D548-46A7-716C-2135-3622DD28FB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49CAF9B-22AF-45C1-1DB7-EB1DA92BC0B2}"/>
              </a:ext>
            </a:extLst>
          </p:cNvPr>
          <p:cNvSpPr txBox="1">
            <a:spLocks/>
          </p:cNvSpPr>
          <p:nvPr/>
        </p:nvSpPr>
        <p:spPr>
          <a:xfrm>
            <a:off x="216130" y="-510662"/>
            <a:ext cx="8449734" cy="21166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 brief introduction to dengue.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03890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CB13E-523F-E273-D244-CABD29C58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A7C7-7838-0877-41EB-F428B905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Mechanisms of disease transmission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158DD91-DE31-55F9-78E2-0490B3704346}"/>
              </a:ext>
            </a:extLst>
          </p:cNvPr>
          <p:cNvSpPr txBox="1">
            <a:spLocks/>
          </p:cNvSpPr>
          <p:nvPr/>
        </p:nvSpPr>
        <p:spPr>
          <a:xfrm>
            <a:off x="76845" y="1199493"/>
            <a:ext cx="12192000" cy="626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diseases – transmitted via exchange of bodily fluids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contact, includes sexually-transmitted pathogens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Smallpox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diseases – transmitted via droplets retained in air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Droplets &lt; 5 microns in diameter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Measles, COVID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HIV,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– transmitted outside host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(e.g. water, food)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Ex: Cholera </a:t>
            </a:r>
            <a:r>
              <a:rPr lang="en-US" i="1" dirty="0">
                <a:cs typeface="Calibri" panose="020F0502020204030204" pitchFamily="34" charset="0"/>
              </a:rPr>
              <a:t>(Vibrio cholerae</a:t>
            </a:r>
            <a:r>
              <a:rPr lang="en-US" dirty="0">
                <a:cs typeface="Calibri" panose="020F0502020204030204" pitchFamily="34" charset="0"/>
              </a:rPr>
              <a:t>)</a:t>
            </a:r>
            <a:r>
              <a:rPr lang="en-US" i="1" dirty="0">
                <a:cs typeface="Calibri" panose="020F0502020204030204" pitchFamily="34" charset="0"/>
              </a:rPr>
              <a:t>,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effectLst/>
              </a:rPr>
              <a:t>Salmonellosis (</a:t>
            </a:r>
            <a:r>
              <a:rPr lang="en-US" i="1" dirty="0">
                <a:cs typeface="Calibri" panose="020F0502020204030204" pitchFamily="34" charset="0"/>
              </a:rPr>
              <a:t>Salmonella </a:t>
            </a:r>
            <a:r>
              <a:rPr lang="en-US" dirty="0">
                <a:cs typeface="Calibri" panose="020F0502020204030204" pitchFamily="34" charset="0"/>
              </a:rPr>
              <a:t>spp. bacteria)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malaria, arboviruses (dengue, yellow fever), sleeping sickness, plague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D499BB-A103-E447-0EB6-5031A766E236}"/>
              </a:ext>
            </a:extLst>
          </p:cNvPr>
          <p:cNvSpPr/>
          <p:nvPr/>
        </p:nvSpPr>
        <p:spPr>
          <a:xfrm>
            <a:off x="62332" y="3794234"/>
            <a:ext cx="12115154" cy="3063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71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DD6C1-110B-96B7-DDA3-DC01E23E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6C9509-34C0-4696-81BB-311FEB1E88E8}"/>
              </a:ext>
            </a:extLst>
          </p:cNvPr>
          <p:cNvSpPr txBox="1">
            <a:spLocks/>
          </p:cNvSpPr>
          <p:nvPr/>
        </p:nvSpPr>
        <p:spPr>
          <a:xfrm>
            <a:off x="257690" y="887607"/>
            <a:ext cx="10869739" cy="5416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Dengue is an arbovirus disease caused by one of four known serotypes of dengue </a:t>
            </a:r>
            <a:r>
              <a:rPr lang="en-US" b="1" dirty="0">
                <a:solidFill>
                  <a:srgbClr val="C00000"/>
                </a:solidFill>
              </a:rPr>
              <a:t>flavivirus</a:t>
            </a:r>
            <a:r>
              <a:rPr lang="en-US" dirty="0"/>
              <a:t> (DENV-1, -2,-3,-4).</a:t>
            </a:r>
          </a:p>
          <a:p>
            <a:r>
              <a:rPr lang="en-US" dirty="0"/>
              <a:t>DENV is vectored by mosquitoes in the genus </a:t>
            </a:r>
            <a:r>
              <a:rPr lang="en-US" i="1" dirty="0"/>
              <a:t>Aedes.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4AA76-6243-F99B-1E7A-FF65087336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7142785-37C2-875D-84FD-51FB692EE7EE}"/>
              </a:ext>
            </a:extLst>
          </p:cNvPr>
          <p:cNvSpPr txBox="1">
            <a:spLocks/>
          </p:cNvSpPr>
          <p:nvPr/>
        </p:nvSpPr>
        <p:spPr>
          <a:xfrm>
            <a:off x="216130" y="-510662"/>
            <a:ext cx="8449734" cy="21166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 brief introduction to dengue.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757DAF-77AD-6F88-D8C4-82D28FB0C5D0}"/>
              </a:ext>
            </a:extLst>
          </p:cNvPr>
          <p:cNvGrpSpPr/>
          <p:nvPr/>
        </p:nvGrpSpPr>
        <p:grpSpPr>
          <a:xfrm>
            <a:off x="5444836" y="2633517"/>
            <a:ext cx="6675496" cy="4090592"/>
            <a:chOff x="580283" y="2806694"/>
            <a:chExt cx="5910261" cy="3642333"/>
          </a:xfrm>
          <a:solidFill>
            <a:schemeClr val="bg1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03694-DC3B-180C-6DA9-F7306836ADC7}"/>
                </a:ext>
              </a:extLst>
            </p:cNvPr>
            <p:cNvGrpSpPr/>
            <p:nvPr/>
          </p:nvGrpSpPr>
          <p:grpSpPr>
            <a:xfrm>
              <a:off x="580283" y="2806694"/>
              <a:ext cx="5910261" cy="3642333"/>
              <a:chOff x="6096000" y="3125080"/>
              <a:chExt cx="5910261" cy="3642333"/>
            </a:xfrm>
            <a:grpFill/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C491D43-350E-9786-EA72-1A18D32180E3}"/>
                  </a:ext>
                </a:extLst>
              </p:cNvPr>
              <p:cNvGrpSpPr/>
              <p:nvPr/>
            </p:nvGrpSpPr>
            <p:grpSpPr>
              <a:xfrm>
                <a:off x="6096000" y="3125080"/>
                <a:ext cx="5910261" cy="3642333"/>
                <a:chOff x="2992438" y="1"/>
                <a:chExt cx="6205536" cy="3813913"/>
              </a:xfrm>
              <a:grpFill/>
            </p:grpSpPr>
            <p:pic>
              <p:nvPicPr>
                <p:cNvPr id="9" name="Picture 2" descr=" ">
                  <a:extLst>
                    <a:ext uri="{FF2B5EF4-FFF2-40B4-BE49-F238E27FC236}">
                      <a16:creationId xmlns:a16="http://schemas.microsoft.com/office/drawing/2014/main" id="{69C5043C-6562-A6D6-A5C7-279947B6F1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4485"/>
                <a:stretch/>
              </p:blipFill>
              <p:spPr bwMode="auto">
                <a:xfrm>
                  <a:off x="2992438" y="1"/>
                  <a:ext cx="6205536" cy="380722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>
                  <a:softEdge rad="25400"/>
                </a:effectLst>
              </p:spPr>
            </p:pic>
            <p:pic>
              <p:nvPicPr>
                <p:cNvPr id="10" name="Picture 9" descr=" ">
                  <a:extLst>
                    <a:ext uri="{FF2B5EF4-FFF2-40B4-BE49-F238E27FC236}">
                      <a16:creationId xmlns:a16="http://schemas.microsoft.com/office/drawing/2014/main" id="{E8955E0B-F847-118C-D687-86406CC8BA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52" t="94950" r="80753" b="-606"/>
                <a:stretch/>
              </p:blipFill>
              <p:spPr bwMode="auto">
                <a:xfrm>
                  <a:off x="3045776" y="3409375"/>
                  <a:ext cx="831274" cy="387883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48FC481-83F3-85BE-905D-7DA573B19F59}"/>
                    </a:ext>
                  </a:extLst>
                </p:cNvPr>
                <p:cNvSpPr/>
                <p:nvPr/>
              </p:nvSpPr>
              <p:spPr>
                <a:xfrm>
                  <a:off x="5829300" y="3380077"/>
                  <a:ext cx="3256999" cy="433837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FD82A4E-43A7-B559-0FBC-BAF0E4EC664A}"/>
                    </a:ext>
                  </a:extLst>
                </p:cNvPr>
                <p:cNvSpPr/>
                <p:nvPr/>
              </p:nvSpPr>
              <p:spPr>
                <a:xfrm rot="797523">
                  <a:off x="6090649" y="2928519"/>
                  <a:ext cx="670334" cy="527112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9D354-B50A-0DED-18BB-79A89F99126A}"/>
                  </a:ext>
                </a:extLst>
              </p:cNvPr>
              <p:cNvSpPr txBox="1"/>
              <p:nvPr/>
            </p:nvSpPr>
            <p:spPr>
              <a:xfrm>
                <a:off x="9889164" y="6452604"/>
                <a:ext cx="2098753" cy="27405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ICTV  (</a:t>
                </a:r>
                <a:r>
                  <a:rPr lang="en-US" sz="1400" dirty="0" err="1"/>
                  <a:t>ictv.global</a:t>
                </a:r>
                <a:r>
                  <a:rPr lang="en-US" sz="1400" dirty="0"/>
                  <a:t>/)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B9B279-E75E-8958-057D-61F66F73B363}"/>
                </a:ext>
              </a:extLst>
            </p:cNvPr>
            <p:cNvSpPr txBox="1"/>
            <p:nvPr/>
          </p:nvSpPr>
          <p:spPr>
            <a:xfrm>
              <a:off x="1100590" y="4744296"/>
              <a:ext cx="561957" cy="23294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 Zika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D5ED0E-52A0-3203-763E-87139A0AD512}"/>
                </a:ext>
              </a:extLst>
            </p:cNvPr>
            <p:cNvSpPr/>
            <p:nvPr/>
          </p:nvSpPr>
          <p:spPr>
            <a:xfrm>
              <a:off x="909715" y="4777151"/>
              <a:ext cx="260151" cy="41432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BF1B26-C589-80B5-1214-E5519793D1BE}"/>
              </a:ext>
            </a:extLst>
          </p:cNvPr>
          <p:cNvSpPr txBox="1"/>
          <p:nvPr/>
        </p:nvSpPr>
        <p:spPr>
          <a:xfrm>
            <a:off x="37801" y="6550223"/>
            <a:ext cx="38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WHO 2012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E4E149-F6A2-D6F8-978B-44FBCA4DFDC0}"/>
              </a:ext>
            </a:extLst>
          </p:cNvPr>
          <p:cNvSpPr/>
          <p:nvPr/>
        </p:nvSpPr>
        <p:spPr>
          <a:xfrm>
            <a:off x="6197600" y="4375572"/>
            <a:ext cx="547874" cy="181187"/>
          </a:xfrm>
          <a:prstGeom prst="roundRect">
            <a:avLst/>
          </a:prstGeom>
          <a:solidFill>
            <a:srgbClr val="FFFF00">
              <a:alpha val="233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49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9BEEA-785A-48BE-E2A7-D4224DC3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29553-DBF9-282D-BF75-D72847F6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811B091-F2C2-3414-524B-50F9150721E6}"/>
              </a:ext>
            </a:extLst>
          </p:cNvPr>
          <p:cNvSpPr txBox="1">
            <a:spLocks/>
          </p:cNvSpPr>
          <p:nvPr/>
        </p:nvSpPr>
        <p:spPr>
          <a:xfrm>
            <a:off x="257690" y="1843571"/>
            <a:ext cx="10869739" cy="5416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Dengue is an arbovirus disease caused by one of four known serotypes of dengue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flavivirus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(DENV-1, -2,-3,-4).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DENV is vectored by mosquitoes in the genus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Aedes.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40% of the world’s population resides in dengue-endemic regions, though historically the burden has been highest in Southeast Asia.</a:t>
            </a:r>
          </a:p>
          <a:p>
            <a:endParaRPr lang="en-US" dirty="0"/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9085E-7FB6-281C-C940-80EEC6172E54}"/>
              </a:ext>
            </a:extLst>
          </p:cNvPr>
          <p:cNvSpPr txBox="1"/>
          <p:nvPr/>
        </p:nvSpPr>
        <p:spPr>
          <a:xfrm>
            <a:off x="37801" y="6550223"/>
            <a:ext cx="38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WHO 2012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D80259-B64D-F53A-7955-290920154B18}"/>
              </a:ext>
            </a:extLst>
          </p:cNvPr>
          <p:cNvSpPr txBox="1">
            <a:spLocks/>
          </p:cNvSpPr>
          <p:nvPr/>
        </p:nvSpPr>
        <p:spPr>
          <a:xfrm>
            <a:off x="216130" y="-510662"/>
            <a:ext cx="8449734" cy="21166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 brief introduction to dengue.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8836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794E7-3C80-A4E9-E559-DFA23B0A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F6279D-EA06-4AD0-5FBF-6620F701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EB334E-F157-747F-DB67-6ABE59A64689}"/>
              </a:ext>
            </a:extLst>
          </p:cNvPr>
          <p:cNvSpPr txBox="1">
            <a:spLocks/>
          </p:cNvSpPr>
          <p:nvPr/>
        </p:nvSpPr>
        <p:spPr>
          <a:xfrm>
            <a:off x="249996" y="181417"/>
            <a:ext cx="10869739" cy="5416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Dengue is an arbovirus disease caused by one of four known serotypes of dengue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flavivirus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(DENV-1, -2,-3,-4).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DENV is vectored by mosquitoes in the genus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Aedes.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40% of the world’s population resides in dengue-endemic regions, though historically the burden has been highest in Southeast Asia.</a:t>
            </a:r>
          </a:p>
          <a:p>
            <a:r>
              <a:rPr lang="en-US" dirty="0"/>
              <a:t>Most (70+%) of dengue cases are asymptomatic, but a small proportion develop into dengue hemorrhagic fever (DHF) or dengue shock syndrome (DSS).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2F03C-6928-C1D9-30DA-D6C0EC475CA9}"/>
              </a:ext>
            </a:extLst>
          </p:cNvPr>
          <p:cNvSpPr txBox="1"/>
          <p:nvPr/>
        </p:nvSpPr>
        <p:spPr>
          <a:xfrm>
            <a:off x="37801" y="6550223"/>
            <a:ext cx="38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WHO 2012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97C98-0B8A-F3E3-FE27-DEB06D40160C}"/>
              </a:ext>
            </a:extLst>
          </p:cNvPr>
          <p:cNvSpPr txBox="1">
            <a:spLocks/>
          </p:cNvSpPr>
          <p:nvPr/>
        </p:nvSpPr>
        <p:spPr>
          <a:xfrm>
            <a:off x="216130" y="-510662"/>
            <a:ext cx="8449734" cy="21166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 brief introduction to dengue.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8569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A7FF-0D27-2727-FB62-DF36D026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E291B-AE10-60A5-9D40-781EC1450D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4CC8247-488E-9604-AE4C-C19926147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0" y="998442"/>
            <a:ext cx="10869739" cy="541623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Dengue is an arbovirus disease caused by one of four known serotypes of dengue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flavivirus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(DENV-1, -2,-3,-4).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DENV is vectored by mosquitoes in the genus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Aedes.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40% of the world’s population resides in dengue-endemic regions, though historically the burden has been highest in Southeast Asia.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Most (70+%) of dengue cases are asymptomatic, but a small proportion develop into dengue hemorrhagic fever (DHF) or dengue shock syndrome (DSS).</a:t>
            </a:r>
          </a:p>
          <a:p>
            <a:r>
              <a:rPr lang="en-US" dirty="0"/>
              <a:t>Most severe cases occur in secondary infections resulting from </a:t>
            </a:r>
            <a:r>
              <a:rPr lang="en-US" b="1" dirty="0">
                <a:solidFill>
                  <a:srgbClr val="C00000"/>
                </a:solidFill>
              </a:rPr>
              <a:t>antibody-dependent enhancement (ADE)</a:t>
            </a:r>
            <a:r>
              <a:rPr lang="en-US" dirty="0"/>
              <a:t>, a phenomenon whereby pre-existing immunity to a single serotype facilitates infection by a subsequent serotype.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78DF4-99AD-4274-D1C0-3BC4A3E0BCD3}"/>
              </a:ext>
            </a:extLst>
          </p:cNvPr>
          <p:cNvSpPr txBox="1"/>
          <p:nvPr/>
        </p:nvSpPr>
        <p:spPr>
          <a:xfrm>
            <a:off x="37801" y="6550223"/>
            <a:ext cx="38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WHO 2012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5DB90-1ABB-62C8-96A3-B4512B5B1994}"/>
              </a:ext>
            </a:extLst>
          </p:cNvPr>
          <p:cNvSpPr txBox="1">
            <a:spLocks/>
          </p:cNvSpPr>
          <p:nvPr/>
        </p:nvSpPr>
        <p:spPr>
          <a:xfrm>
            <a:off x="216130" y="-510662"/>
            <a:ext cx="8449734" cy="21166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 brief introduction to dengue.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43192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026CE-A853-1979-51B3-685437EE8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EF950C-04A5-674A-3B3C-A89A16A6BB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96E386C-2946-7367-2DAC-8A82C94C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65" y="1118213"/>
            <a:ext cx="11938069" cy="5416231"/>
          </a:xfrm>
        </p:spPr>
        <p:txBody>
          <a:bodyPr anchor="ctr">
            <a:noAutofit/>
          </a:bodyPr>
          <a:lstStyle/>
          <a:p>
            <a:r>
              <a:rPr lang="en-US" dirty="0"/>
              <a:t>Two licensed vaccines in circulation – both tetravalent live attenuated vaccines which confer immunity to all 4 serotypes simultaneously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5C831C-59E2-281E-4A12-DF055F40ADA4}"/>
              </a:ext>
            </a:extLst>
          </p:cNvPr>
          <p:cNvSpPr txBox="1">
            <a:spLocks/>
          </p:cNvSpPr>
          <p:nvPr/>
        </p:nvSpPr>
        <p:spPr>
          <a:xfrm>
            <a:off x="216130" y="572931"/>
            <a:ext cx="8449734" cy="94428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Dengue vaccines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28472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49602-94BD-1DE4-A9DE-CFDA0DAA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86FCAA-E9EF-4B4A-EF23-3091EBFC1F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3B1A46-1A9D-9F05-7C40-91BD17F9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65" y="1051713"/>
            <a:ext cx="11938069" cy="541623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Two licensed vaccines in circulation – both tetravalent live attenuated vaccines which confer immunity to all 4 serotypes simultaneously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Dengvaxia</a:t>
            </a:r>
            <a:r>
              <a:rPr lang="en-US" dirty="0"/>
              <a:t> – by Sanofi Pasteur</a:t>
            </a:r>
          </a:p>
          <a:p>
            <a:pPr lvl="1"/>
            <a:r>
              <a:rPr lang="en-US" dirty="0"/>
              <a:t>First licensed in 2016 but controversy developed after severe cases developed in those who were previously naïve in Philippines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Now recommended only in those who test seropositive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policy has greatly diminished demand. Vaccine no longer widely used.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CCCB7C-7C6C-EA2E-7497-0B8879EFA248}"/>
              </a:ext>
            </a:extLst>
          </p:cNvPr>
          <p:cNvSpPr txBox="1">
            <a:spLocks/>
          </p:cNvSpPr>
          <p:nvPr/>
        </p:nvSpPr>
        <p:spPr>
          <a:xfrm>
            <a:off x="216130" y="572931"/>
            <a:ext cx="8449734" cy="94428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Dengue vaccines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6677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3EDF-A05F-33DF-70CD-D8656C2C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B4C178-382F-8E8F-C712-F08BD57D32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FB8C8CD-2812-4C7A-1768-40B50A499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65" y="1118213"/>
            <a:ext cx="11938069" cy="541623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Two licensed vaccines in circulation – both tetravalent live attenuated vaccines which confer immunity to all 4 serotypes simultaneously</a:t>
            </a: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Dengvaxia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– by Sanofi Pasteur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licensed in 2016 but controversy developed after severe cases developed in those who were previously naïve in Philippines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Now recommended only in those who test seropositive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policy has greatly diminished demand. Vaccine no longer widely used.</a:t>
            </a:r>
          </a:p>
          <a:p>
            <a:r>
              <a:rPr lang="en-US" dirty="0" err="1"/>
              <a:t>Qdenga</a:t>
            </a:r>
            <a:r>
              <a:rPr lang="en-US" dirty="0"/>
              <a:t> – </a:t>
            </a:r>
            <a:r>
              <a:rPr lang="en-US" b="1" dirty="0">
                <a:solidFill>
                  <a:srgbClr val="C00000"/>
                </a:solidFill>
              </a:rPr>
              <a:t>TAK-003</a:t>
            </a:r>
            <a:r>
              <a:rPr lang="en-US" dirty="0"/>
              <a:t> – by Takeda</a:t>
            </a:r>
          </a:p>
          <a:p>
            <a:pPr lvl="1"/>
            <a:r>
              <a:rPr lang="en-US" dirty="0"/>
              <a:t>Pre-qualified for use in May 2024</a:t>
            </a:r>
          </a:p>
          <a:p>
            <a:pPr lvl="1"/>
            <a:r>
              <a:rPr lang="en-US" dirty="0"/>
              <a:t>Appears to be efficacious in both seronegative/seropositive individuals, though is </a:t>
            </a:r>
            <a:r>
              <a:rPr lang="en-US" b="1" dirty="0">
                <a:solidFill>
                  <a:srgbClr val="C00000"/>
                </a:solidFill>
              </a:rPr>
              <a:t>ineffective at preventing infection for DENV-3/4 in </a:t>
            </a:r>
            <a:r>
              <a:rPr lang="en-US" b="1" dirty="0" err="1">
                <a:solidFill>
                  <a:srgbClr val="C00000"/>
                </a:solidFill>
              </a:rPr>
              <a:t>seronegatives</a:t>
            </a:r>
            <a:r>
              <a:rPr lang="en-US" b="1" dirty="0">
                <a:solidFill>
                  <a:srgbClr val="C00000"/>
                </a:solidFill>
              </a:rPr>
              <a:t> and lack of enhanced pathogenicity cannot be ruled out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WHO recommends use in children 6-16 in </a:t>
            </a:r>
            <a:r>
              <a:rPr lang="en-US" b="1" dirty="0">
                <a:solidFill>
                  <a:srgbClr val="C00000"/>
                </a:solidFill>
              </a:rPr>
              <a:t>high transmission settings only </a:t>
            </a:r>
            <a:r>
              <a:rPr lang="en-US" dirty="0"/>
              <a:t>at this stage.</a:t>
            </a:r>
          </a:p>
          <a:p>
            <a:pPr lvl="1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6EB9CD-471B-2E32-9462-904F81D7BE34}"/>
              </a:ext>
            </a:extLst>
          </p:cNvPr>
          <p:cNvSpPr txBox="1">
            <a:spLocks/>
          </p:cNvSpPr>
          <p:nvPr/>
        </p:nvSpPr>
        <p:spPr>
          <a:xfrm>
            <a:off x="216130" y="572931"/>
            <a:ext cx="8449734" cy="94428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Dengue vaccines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31373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4301-04F4-F139-1B91-B52770E49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C72E08-6C31-BCE3-E621-FAD8609822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CB2BBC-DD5B-C353-861E-4713BEFE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65" y="1118213"/>
            <a:ext cx="11938069" cy="541623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Two licensed vaccines in circulation – both tetravalent live attenuated vaccines which confer immunity to all 4 serotypes simultaneously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Dengvaxia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– by Sanofi Pasteur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licensed in 2016 but controversy developed after severe cases developed in those who were previously naïve in Philippines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Now recommended only in those who test seropositive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policy has greatly diminished demand. Vaccine no longer widely used.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Qdenga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– TAK-003 – by Takeda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Pre-qualified for use in May 2024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Appears to be efficacious in both seronegative/seropositive individuals, though is ineffective at preventing infection for DENV-3/4 in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seronegatives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and lack of enhanced pathogenicity cannot be ruled out.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WHO recommends use in children 6-16 in high transmission settings only at this stage.</a:t>
            </a:r>
          </a:p>
          <a:p>
            <a:r>
              <a:rPr lang="en-US" dirty="0"/>
              <a:t>NIH NIAID vaccine </a:t>
            </a:r>
            <a:r>
              <a:rPr lang="en-US" b="1" dirty="0">
                <a:solidFill>
                  <a:srgbClr val="C00000"/>
                </a:solidFill>
              </a:rPr>
              <a:t>TV005</a:t>
            </a:r>
            <a:r>
              <a:rPr lang="en-US" dirty="0"/>
              <a:t> also showing promise but not yet licensed.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787984-5D93-B8D8-C645-D4B66B6897AF}"/>
              </a:ext>
            </a:extLst>
          </p:cNvPr>
          <p:cNvSpPr txBox="1">
            <a:spLocks/>
          </p:cNvSpPr>
          <p:nvPr/>
        </p:nvSpPr>
        <p:spPr>
          <a:xfrm>
            <a:off x="216130" y="0"/>
            <a:ext cx="8449734" cy="126784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Dengue vaccines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19467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56A118AB-2039-927F-2D0F-CB64C58A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420572"/>
            <a:ext cx="10311677" cy="42286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A8A1EE-4956-F292-148E-AFC483E5DC8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Global distribution of </a:t>
            </a:r>
            <a:r>
              <a:rPr lang="en-US" sz="3300" i="1" dirty="0">
                <a:latin typeface="+mn-lt"/>
              </a:rPr>
              <a:t>Aedes aegypti</a:t>
            </a:r>
            <a:endParaRPr lang="en-US" sz="33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DD4FF-E9FA-FC89-144C-44669AC4D92D}"/>
              </a:ext>
            </a:extLst>
          </p:cNvPr>
          <p:cNvSpPr txBox="1"/>
          <p:nvPr/>
        </p:nvSpPr>
        <p:spPr>
          <a:xfrm>
            <a:off x="9933092" y="6437868"/>
            <a:ext cx="2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Kraemer et al. 2015</a:t>
            </a:r>
          </a:p>
        </p:txBody>
      </p:sp>
    </p:spTree>
    <p:extLst>
      <p:ext uri="{BB962C8B-B14F-4D97-AF65-F5344CB8AC3E}">
        <p14:creationId xmlns:p14="http://schemas.microsoft.com/office/powerpoint/2010/main" val="2854983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56A118AB-2039-927F-2D0F-CB64C58A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420572"/>
            <a:ext cx="10311677" cy="42286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A8A1EE-4956-F292-148E-AFC483E5DC8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Global distribution of </a:t>
            </a:r>
            <a:r>
              <a:rPr lang="en-US" sz="3300" i="1" dirty="0">
                <a:latin typeface="+mn-lt"/>
              </a:rPr>
              <a:t>Aedes albopictus</a:t>
            </a:r>
            <a:endParaRPr lang="en-US" sz="33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DD4FF-E9FA-FC89-144C-44669AC4D92D}"/>
              </a:ext>
            </a:extLst>
          </p:cNvPr>
          <p:cNvSpPr txBox="1"/>
          <p:nvPr/>
        </p:nvSpPr>
        <p:spPr>
          <a:xfrm>
            <a:off x="9933092" y="6437868"/>
            <a:ext cx="2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Kraemer et al. 2015</a:t>
            </a:r>
          </a:p>
        </p:txBody>
      </p:sp>
    </p:spTree>
    <p:extLst>
      <p:ext uri="{BB962C8B-B14F-4D97-AF65-F5344CB8AC3E}">
        <p14:creationId xmlns:p14="http://schemas.microsoft.com/office/powerpoint/2010/main" val="19529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9A379-08DA-39E2-9C9C-330A6F611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9A14-024F-43D4-C61A-00BACD9E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Mechanisms of disease transmission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9E44B73-D40E-C436-C2B4-93FB4188ED5E}"/>
              </a:ext>
            </a:extLst>
          </p:cNvPr>
          <p:cNvSpPr txBox="1">
            <a:spLocks/>
          </p:cNvSpPr>
          <p:nvPr/>
        </p:nvSpPr>
        <p:spPr>
          <a:xfrm>
            <a:off x="76845" y="1199493"/>
            <a:ext cx="12192000" cy="626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diseases – transmitted via exchange of bodily fluids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contact, includes sexually-transmitted pathogens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Smallpox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diseases – transmitted via droplets retained in air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Droplets &lt; 5 microns in diameter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Measles, COVID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HIV,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– transmitted outside host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(e.g. water, food)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Ex: Cholera </a:t>
            </a:r>
            <a:r>
              <a:rPr lang="en-US" i="1" dirty="0">
                <a:cs typeface="Calibri" panose="020F0502020204030204" pitchFamily="34" charset="0"/>
              </a:rPr>
              <a:t>(Vibrio cholerae</a:t>
            </a:r>
            <a:r>
              <a:rPr lang="en-US" dirty="0">
                <a:cs typeface="Calibri" panose="020F0502020204030204" pitchFamily="34" charset="0"/>
              </a:rPr>
              <a:t>)</a:t>
            </a:r>
            <a:r>
              <a:rPr lang="en-US" i="1" dirty="0">
                <a:cs typeface="Calibri" panose="020F0502020204030204" pitchFamily="34" charset="0"/>
              </a:rPr>
              <a:t>,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effectLst/>
              </a:rPr>
              <a:t>Salmonellosis (</a:t>
            </a:r>
            <a:r>
              <a:rPr lang="en-US" i="1" dirty="0">
                <a:cs typeface="Calibri" panose="020F0502020204030204" pitchFamily="34" charset="0"/>
              </a:rPr>
              <a:t>Salmonella </a:t>
            </a:r>
            <a:r>
              <a:rPr lang="en-US" dirty="0">
                <a:cs typeface="Calibri" panose="020F0502020204030204" pitchFamily="34" charset="0"/>
              </a:rPr>
              <a:t>spp. bacteria)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malaria, arboviruses (dengue, yellow fever), sleeping sickness, plague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FF9F6-114E-9BD2-80B9-B4E25303C4BF}"/>
              </a:ext>
            </a:extLst>
          </p:cNvPr>
          <p:cNvSpPr/>
          <p:nvPr/>
        </p:nvSpPr>
        <p:spPr>
          <a:xfrm>
            <a:off x="62332" y="4635062"/>
            <a:ext cx="12115154" cy="2222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504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map of the world with different countries/regions&#10;&#10;Description automatically generated">
            <a:extLst>
              <a:ext uri="{FF2B5EF4-FFF2-40B4-BE49-F238E27FC236}">
                <a16:creationId xmlns:a16="http://schemas.microsoft.com/office/drawing/2014/main" id="{EC1FBA3B-77A9-52F7-C1D7-3DAAADFE9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56" y="0"/>
            <a:ext cx="5718221" cy="650343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7097CD-8D0C-F358-23AD-4900F04431E9}"/>
              </a:ext>
            </a:extLst>
          </p:cNvPr>
          <p:cNvSpPr txBox="1">
            <a:spLocks/>
          </p:cNvSpPr>
          <p:nvPr/>
        </p:nvSpPr>
        <p:spPr>
          <a:xfrm>
            <a:off x="6506576" y="1446488"/>
            <a:ext cx="5066300" cy="2533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Detailed probability of occurrence of </a:t>
            </a:r>
            <a:r>
              <a:rPr lang="en-US" sz="3000" i="1" dirty="0">
                <a:latin typeface="+mn-lt"/>
              </a:rPr>
              <a:t>Aedes albopictus </a:t>
            </a:r>
            <a:r>
              <a:rPr lang="en-US" sz="3000" dirty="0">
                <a:latin typeface="+mn-lt"/>
              </a:rPr>
              <a:t>in Europe and US, areas where the mosquito is most rapidly expanding its range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AFF6D-2F57-AAF7-0382-6E0536C8F35C}"/>
              </a:ext>
            </a:extLst>
          </p:cNvPr>
          <p:cNvSpPr txBox="1"/>
          <p:nvPr/>
        </p:nvSpPr>
        <p:spPr>
          <a:xfrm>
            <a:off x="9933092" y="6437868"/>
            <a:ext cx="2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Kraemer et al. 2015</a:t>
            </a:r>
          </a:p>
        </p:txBody>
      </p:sp>
    </p:spTree>
    <p:extLst>
      <p:ext uri="{BB962C8B-B14F-4D97-AF65-F5344CB8AC3E}">
        <p14:creationId xmlns:p14="http://schemas.microsoft.com/office/powerpoint/2010/main" val="4173199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16F79302-8E1E-E435-AA77-8C7E343B7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76" y="0"/>
            <a:ext cx="9702617" cy="6848907"/>
          </a:xfrm>
        </p:spPr>
      </p:pic>
    </p:spTree>
    <p:extLst>
      <p:ext uri="{BB962C8B-B14F-4D97-AF65-F5344CB8AC3E}">
        <p14:creationId xmlns:p14="http://schemas.microsoft.com/office/powerpoint/2010/main" val="321141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4A04-2EC7-5550-F152-9344CBC4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Zika is also vectored by </a:t>
            </a:r>
            <a:r>
              <a:rPr lang="en-US" sz="3600" i="1" dirty="0"/>
              <a:t>Aedes </a:t>
            </a:r>
            <a:r>
              <a:rPr lang="en-US" sz="3600" i="1" dirty="0" err="1"/>
              <a:t>aeygpti</a:t>
            </a:r>
            <a:r>
              <a:rPr lang="en-US" sz="3600" i="1" dirty="0"/>
              <a:t> </a:t>
            </a:r>
            <a:r>
              <a:rPr lang="en-US" sz="3600" dirty="0"/>
              <a:t>and its relatives</a:t>
            </a:r>
          </a:p>
        </p:txBody>
      </p:sp>
      <p:pic>
        <p:nvPicPr>
          <p:cNvPr id="5" name="Content Placeholder 4" descr="A map of the world with red areas&#10;&#10;Description automatically generated with medium confidence">
            <a:extLst>
              <a:ext uri="{FF2B5EF4-FFF2-40B4-BE49-F238E27FC236}">
                <a16:creationId xmlns:a16="http://schemas.microsoft.com/office/drawing/2014/main" id="{E8739CDB-EEE1-4703-CF90-B28750E0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2517"/>
          <a:stretch/>
        </p:blipFill>
        <p:spPr>
          <a:xfrm>
            <a:off x="838200" y="1690688"/>
            <a:ext cx="10922956" cy="41643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743B0-D1F0-2DB8-D3E1-EC7965B18F05}"/>
              </a:ext>
            </a:extLst>
          </p:cNvPr>
          <p:cNvSpPr txBox="1"/>
          <p:nvPr/>
        </p:nvSpPr>
        <p:spPr>
          <a:xfrm>
            <a:off x="8826631" y="6581001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Messina et al 2016.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eLife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DE40F-AE4E-E1AB-0387-5E0EBB805D03}"/>
              </a:ext>
            </a:extLst>
          </p:cNvPr>
          <p:cNvSpPr/>
          <p:nvPr/>
        </p:nvSpPr>
        <p:spPr>
          <a:xfrm>
            <a:off x="872360" y="1608083"/>
            <a:ext cx="683172" cy="966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8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A82C-B038-2165-5F99-94C60D6F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Arboviruses and climate change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682B8-F84C-2814-B878-8FFAC10B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38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928BF-F280-09C3-61AB-20661FCE5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F7CE-5D39-3B4F-61F7-7C79A5B4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Arboviruses and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E0C9-CDAA-F023-D4B3-4E3D1E496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Mosquito development rates are highly sensitive to temperature.</a:t>
            </a:r>
          </a:p>
          <a:p>
            <a:r>
              <a:rPr lang="en-US" dirty="0"/>
              <a:t>As a result, many arboviruses are climate-constrained in distribution but ranges are expanding with climate change.</a:t>
            </a:r>
          </a:p>
        </p:txBody>
      </p:sp>
    </p:spTree>
    <p:extLst>
      <p:ext uri="{BB962C8B-B14F-4D97-AF65-F5344CB8AC3E}">
        <p14:creationId xmlns:p14="http://schemas.microsoft.com/office/powerpoint/2010/main" val="4265463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49A9-65C4-6375-63C4-1C48CE40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13" y="395729"/>
            <a:ext cx="4196930" cy="2008798"/>
          </a:xfrm>
        </p:spPr>
        <p:txBody>
          <a:bodyPr>
            <a:normAutofit fontScale="90000"/>
          </a:bodyPr>
          <a:lstStyle/>
          <a:p>
            <a:r>
              <a:rPr lang="en-US" dirty="0"/>
              <a:t>Thermal performance curves for </a:t>
            </a:r>
            <a:r>
              <a:rPr lang="en-US" i="1" dirty="0"/>
              <a:t>Aedes aegypti</a:t>
            </a:r>
          </a:p>
        </p:txBody>
      </p:sp>
      <p:pic>
        <p:nvPicPr>
          <p:cNvPr id="5" name="Content Placeholder 4" descr="A graph of different temperature&#10;&#10;Description automatically generated with medium confidence">
            <a:extLst>
              <a:ext uri="{FF2B5EF4-FFF2-40B4-BE49-F238E27FC236}">
                <a16:creationId xmlns:a16="http://schemas.microsoft.com/office/drawing/2014/main" id="{C40A6EFF-2BE0-4F87-CF4C-6C83B7461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130" y="202298"/>
            <a:ext cx="6849557" cy="66557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DF35B-0A26-1C80-B452-15EA704D7359}"/>
              </a:ext>
            </a:extLst>
          </p:cNvPr>
          <p:cNvSpPr txBox="1"/>
          <p:nvPr/>
        </p:nvSpPr>
        <p:spPr>
          <a:xfrm>
            <a:off x="8826631" y="6581001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Mordecai et al 2017.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NTDs.</a:t>
            </a:r>
          </a:p>
        </p:txBody>
      </p:sp>
    </p:spTree>
    <p:extLst>
      <p:ext uri="{BB962C8B-B14F-4D97-AF65-F5344CB8AC3E}">
        <p14:creationId xmlns:p14="http://schemas.microsoft.com/office/powerpoint/2010/main" val="1405929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B0E6D-5B52-65ED-0808-D79907C4C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7ACE-0560-515C-99E3-DB2EB11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14" y="298624"/>
            <a:ext cx="4348942" cy="2893464"/>
          </a:xfrm>
        </p:spPr>
        <p:txBody>
          <a:bodyPr>
            <a:normAutofit/>
          </a:bodyPr>
          <a:lstStyle/>
          <a:p>
            <a:r>
              <a:rPr lang="en-US" dirty="0"/>
              <a:t>Different vectors respond to temperature in different ways.</a:t>
            </a:r>
          </a:p>
        </p:txBody>
      </p:sp>
      <p:pic>
        <p:nvPicPr>
          <p:cNvPr id="4" name="Picture 3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006AF20-8F99-D9C7-6B78-9B169D32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387" y="128634"/>
            <a:ext cx="6848299" cy="6453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C3BF8-67F7-7871-9EBB-54CD74902EA2}"/>
              </a:ext>
            </a:extLst>
          </p:cNvPr>
          <p:cNvSpPr txBox="1"/>
          <p:nvPr/>
        </p:nvSpPr>
        <p:spPr>
          <a:xfrm>
            <a:off x="8826631" y="6581001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Mordecai et al 2017.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NTDs.</a:t>
            </a:r>
          </a:p>
        </p:txBody>
      </p:sp>
    </p:spTree>
    <p:extLst>
      <p:ext uri="{BB962C8B-B14F-4D97-AF65-F5344CB8AC3E}">
        <p14:creationId xmlns:p14="http://schemas.microsoft.com/office/powerpoint/2010/main" val="2569139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9B9A-0875-F8D4-4516-3D6CDF43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These vector differences have important consequences for disease dynamics.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1F4A7A-B9B8-D15A-9755-BF1012A4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33" y="2287994"/>
            <a:ext cx="9544933" cy="429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BF0C58-FB9E-F0DB-8278-31987DB811E2}"/>
              </a:ext>
            </a:extLst>
          </p:cNvPr>
          <p:cNvSpPr txBox="1"/>
          <p:nvPr/>
        </p:nvSpPr>
        <p:spPr>
          <a:xfrm>
            <a:off x="8528859" y="6581001"/>
            <a:ext cx="3663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Mordecai et al 2020.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The Lancet Planetary Health.</a:t>
            </a:r>
          </a:p>
        </p:txBody>
      </p:sp>
    </p:spTree>
    <p:extLst>
      <p:ext uri="{BB962C8B-B14F-4D97-AF65-F5344CB8AC3E}">
        <p14:creationId xmlns:p14="http://schemas.microsoft.com/office/powerpoint/2010/main" val="2651651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07914-A11E-8487-1243-961781692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3CB2-F234-6670-AE54-5291929B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39" y="991348"/>
            <a:ext cx="3143685" cy="2245071"/>
          </a:xfrm>
        </p:spPr>
        <p:txBody>
          <a:bodyPr>
            <a:normAutofit fontScale="90000"/>
          </a:bodyPr>
          <a:lstStyle/>
          <a:p>
            <a:r>
              <a:rPr lang="en-US" dirty="0"/>
              <a:t>These vector differences have important consequences for disease dynamics.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C1ADA-B93E-361E-9238-90240DD3CF85}"/>
              </a:ext>
            </a:extLst>
          </p:cNvPr>
          <p:cNvSpPr txBox="1"/>
          <p:nvPr/>
        </p:nvSpPr>
        <p:spPr>
          <a:xfrm>
            <a:off x="8528859" y="6581001"/>
            <a:ext cx="3663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Mordecai et al 2020.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The Lancet Planetary Health.</a:t>
            </a:r>
          </a:p>
        </p:txBody>
      </p:sp>
      <p:pic>
        <p:nvPicPr>
          <p:cNvPr id="6" name="Picture 5" descr="A map of africa with red circles&#10;&#10;Description automatically generated">
            <a:extLst>
              <a:ext uri="{FF2B5EF4-FFF2-40B4-BE49-F238E27FC236}">
                <a16:creationId xmlns:a16="http://schemas.microsoft.com/office/drawing/2014/main" id="{FB51E6B7-88DD-A882-05B9-59FF6F22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48" y="162098"/>
            <a:ext cx="8121863" cy="62642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7D0411-66E9-CE1E-4325-3D762D9F1CB6}"/>
              </a:ext>
            </a:extLst>
          </p:cNvPr>
          <p:cNvSpPr txBox="1">
            <a:spLocks/>
          </p:cNvSpPr>
          <p:nvPr/>
        </p:nvSpPr>
        <p:spPr>
          <a:xfrm rot="16200000">
            <a:off x="2850007" y="1398307"/>
            <a:ext cx="1321799" cy="507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/>
              <a:t>malaria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195DB3-F159-65FF-DB2D-FCFE38C7A2DF}"/>
              </a:ext>
            </a:extLst>
          </p:cNvPr>
          <p:cNvSpPr txBox="1">
            <a:spLocks/>
          </p:cNvSpPr>
          <p:nvPr/>
        </p:nvSpPr>
        <p:spPr>
          <a:xfrm rot="16200000">
            <a:off x="2850008" y="4190635"/>
            <a:ext cx="1321798" cy="507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/>
              <a:t>dengue</a:t>
            </a:r>
          </a:p>
        </p:txBody>
      </p:sp>
    </p:spTree>
    <p:extLst>
      <p:ext uri="{BB962C8B-B14F-4D97-AF65-F5344CB8AC3E}">
        <p14:creationId xmlns:p14="http://schemas.microsoft.com/office/powerpoint/2010/main" val="2040536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Plague</a:t>
            </a:r>
            <a:r>
              <a:rPr lang="en-US" sz="2600" dirty="0">
                <a:effectLst/>
                <a:cs typeface="Calibri" panose="020F0502020204030204" pitchFamily="34" charset="0"/>
              </a:rPr>
              <a:t>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75662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CD769-8A62-0D2C-1DE8-80A6C815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2AB-E154-ADA1-9BAB-73D9BDB9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Mechanisms of disease transmission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3AED3C7D-4A4B-2FD4-D260-718B88DE3BBB}"/>
              </a:ext>
            </a:extLst>
          </p:cNvPr>
          <p:cNvSpPr txBox="1">
            <a:spLocks/>
          </p:cNvSpPr>
          <p:nvPr/>
        </p:nvSpPr>
        <p:spPr>
          <a:xfrm>
            <a:off x="76845" y="1199493"/>
            <a:ext cx="12192000" cy="626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diseases – transmitted via exchange of bodily fluids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contact, includes sexually-transmitted pathogens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Smallpox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diseases – transmitted via droplets retained in air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Droplets &lt; 5 microns in diameter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Measles, COVID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HIV,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– transmitted outside host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(e.g. water, food)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Ex: Cholera </a:t>
            </a:r>
            <a:r>
              <a:rPr lang="en-US" i="1" dirty="0">
                <a:cs typeface="Calibri" panose="020F0502020204030204" pitchFamily="34" charset="0"/>
              </a:rPr>
              <a:t>(Vibrio cholerae</a:t>
            </a:r>
            <a:r>
              <a:rPr lang="en-US" dirty="0">
                <a:cs typeface="Calibri" panose="020F0502020204030204" pitchFamily="34" charset="0"/>
              </a:rPr>
              <a:t>)</a:t>
            </a:r>
            <a:r>
              <a:rPr lang="en-US" i="1" dirty="0">
                <a:cs typeface="Calibri" panose="020F0502020204030204" pitchFamily="34" charset="0"/>
              </a:rPr>
              <a:t>,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effectLst/>
              </a:rPr>
              <a:t>Salmonellosis (</a:t>
            </a:r>
            <a:r>
              <a:rPr lang="en-US" i="1" dirty="0">
                <a:cs typeface="Calibri" panose="020F0502020204030204" pitchFamily="34" charset="0"/>
              </a:rPr>
              <a:t>Salmonella </a:t>
            </a:r>
            <a:r>
              <a:rPr lang="en-US" dirty="0">
                <a:cs typeface="Calibri" panose="020F0502020204030204" pitchFamily="34" charset="0"/>
              </a:rPr>
              <a:t>spp. bacteria)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malaria, arboviruses (dengue, yellow fever), sleeping sickness, plague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18F358-75FC-00D6-B639-A98285C2A543}"/>
              </a:ext>
            </a:extLst>
          </p:cNvPr>
          <p:cNvSpPr/>
          <p:nvPr/>
        </p:nvSpPr>
        <p:spPr>
          <a:xfrm>
            <a:off x="62332" y="5532436"/>
            <a:ext cx="12115154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359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Plague</a:t>
            </a:r>
            <a:r>
              <a:rPr lang="en-US" sz="2600" dirty="0">
                <a:effectLst/>
                <a:cs typeface="Calibri" panose="020F0502020204030204" pitchFamily="34" charset="0"/>
              </a:rPr>
              <a:t>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9F98A9-B4B0-E6BE-76E2-BAF2001AAF29}"/>
              </a:ext>
            </a:extLst>
          </p:cNvPr>
          <p:cNvSpPr txBox="1">
            <a:spLocks/>
          </p:cNvSpPr>
          <p:nvPr/>
        </p:nvSpPr>
        <p:spPr>
          <a:xfrm>
            <a:off x="8626415" y="6084441"/>
            <a:ext cx="3582838" cy="7304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</a:rPr>
              <a:t>Plague is BOTH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vector-borne</a:t>
            </a:r>
            <a:r>
              <a:rPr lang="en-US" b="1" dirty="0">
                <a:latin typeface="+mn-lt"/>
              </a:rPr>
              <a:t> and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zoonotic</a:t>
            </a:r>
            <a:r>
              <a:rPr lang="en-US" b="1" dirty="0">
                <a:latin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050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C2B22-4547-B0D5-5A5C-01D0847F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9B37-EC95-E4FB-E155-45C760CD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Mechanisms of disease transmission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391B7BE3-42A0-AC53-07D1-6B54E40A8AEE}"/>
              </a:ext>
            </a:extLst>
          </p:cNvPr>
          <p:cNvSpPr txBox="1">
            <a:spLocks/>
          </p:cNvSpPr>
          <p:nvPr/>
        </p:nvSpPr>
        <p:spPr>
          <a:xfrm>
            <a:off x="76845" y="1199493"/>
            <a:ext cx="12192000" cy="626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diseases – transmitted via exchange of bodily fluids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contact, includes sexually-transmitted pathogens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Smallpox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diseases – transmitted via droplets retained in air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Droplets &lt; 5 microns in diameter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Measles, COVID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HIV,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– transmitted outside host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(e.g. water, food)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Ex: Cholera </a:t>
            </a:r>
            <a:r>
              <a:rPr lang="en-US" i="1" dirty="0">
                <a:cs typeface="Calibri" panose="020F0502020204030204" pitchFamily="34" charset="0"/>
              </a:rPr>
              <a:t>(Vibrio cholerae</a:t>
            </a:r>
            <a:r>
              <a:rPr lang="en-US" dirty="0">
                <a:cs typeface="Calibri" panose="020F0502020204030204" pitchFamily="34" charset="0"/>
              </a:rPr>
              <a:t>)</a:t>
            </a:r>
            <a:r>
              <a:rPr lang="en-US" i="1" dirty="0">
                <a:cs typeface="Calibri" panose="020F0502020204030204" pitchFamily="34" charset="0"/>
              </a:rPr>
              <a:t>,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effectLst/>
              </a:rPr>
              <a:t>Salmonellosis (</a:t>
            </a:r>
            <a:r>
              <a:rPr lang="en-US" i="1" dirty="0">
                <a:cs typeface="Calibri" panose="020F0502020204030204" pitchFamily="34" charset="0"/>
              </a:rPr>
              <a:t>Salmonella </a:t>
            </a:r>
            <a:r>
              <a:rPr lang="en-US" dirty="0">
                <a:cs typeface="Calibri" panose="020F0502020204030204" pitchFamily="34" charset="0"/>
              </a:rPr>
              <a:t>spp. bacteria)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malaria, arboviruses (dengue, yellow fever), sleeping sickness, plague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1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Euclidean </a:t>
            </a:r>
            <a:r>
              <a:rPr lang="en-US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 quantity with a magnitude and direction</a:t>
            </a:r>
          </a:p>
          <a:p>
            <a:pPr lvl="1"/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Epidemiological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an agent that carries and transmits an infectious patient into another living organism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6A2FEB-BC84-EF61-437C-88989CA6ACFE}"/>
              </a:ext>
            </a:extLst>
          </p:cNvPr>
          <p:cNvCxnSpPr>
            <a:cxnSpLocks/>
          </p:cNvCxnSpPr>
          <p:nvPr/>
        </p:nvCxnSpPr>
        <p:spPr>
          <a:xfrm>
            <a:off x="1552755" y="2666265"/>
            <a:ext cx="144299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2" descr="NCEZID: Vector-borne Diseases (spread by bites from mosquitoes, ticks, or  fleas) | What We Do | NCEZID | CDC">
            <a:extLst>
              <a:ext uri="{FF2B5EF4-FFF2-40B4-BE49-F238E27FC236}">
                <a16:creationId xmlns:a16="http://schemas.microsoft.com/office/drawing/2014/main" id="{2ED10FF5-26E4-847C-9A74-6A14A005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14" y="3720911"/>
            <a:ext cx="5727314" cy="17449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4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31175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Malaria</a:t>
            </a:r>
            <a:r>
              <a:rPr lang="en-US" sz="2600" dirty="0">
                <a:effectLst/>
                <a:cs typeface="Calibri" panose="020F0502020204030204" pitchFamily="34" charset="0"/>
              </a:rPr>
              <a:t>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302887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3582</Words>
  <Application>Microsoft Macintosh PowerPoint</Application>
  <PresentationFormat>Widescreen</PresentationFormat>
  <Paragraphs>432</Paragraphs>
  <Slides>50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Franklin Gothic Medium</vt:lpstr>
      <vt:lpstr>Office Theme</vt:lpstr>
      <vt:lpstr>PowerPoint Presentation</vt:lpstr>
      <vt:lpstr>Mechanisms of disease transmission</vt:lpstr>
      <vt:lpstr>Mechanisms of disease transmission</vt:lpstr>
      <vt:lpstr>Mechanisms of disease transmission</vt:lpstr>
      <vt:lpstr>Mechanisms of disease transmission</vt:lpstr>
      <vt:lpstr>Mechanisms of disease transmission</vt:lpstr>
      <vt:lpstr>PowerPoint Presentation</vt:lpstr>
      <vt:lpstr>PowerPoint Presentation</vt:lpstr>
      <vt:lpstr>PowerPoint Presentation</vt:lpstr>
      <vt:lpstr>Malaria</vt:lpstr>
      <vt:lpstr>Malaria</vt:lpstr>
      <vt:lpstr>Malaria</vt:lpstr>
      <vt:lpstr>Malaria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Zika is also vectored by Aedes aeygpti and its relatives</vt:lpstr>
      <vt:lpstr>Arboviruses and climate change</vt:lpstr>
      <vt:lpstr>Arboviruses and climate change</vt:lpstr>
      <vt:lpstr>Thermal performance curves for Aedes aegypti</vt:lpstr>
      <vt:lpstr>Different vectors respond to temperature in different ways.</vt:lpstr>
      <vt:lpstr>These vector differences have important consequences for disease dynamics.</vt:lpstr>
      <vt:lpstr>These vector differences have important consequences for disease dynamics.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18</cp:revision>
  <dcterms:created xsi:type="dcterms:W3CDTF">2024-01-14T13:13:12Z</dcterms:created>
  <dcterms:modified xsi:type="dcterms:W3CDTF">2025-01-07T06:28:40Z</dcterms:modified>
</cp:coreProperties>
</file>